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7"/>
  </p:notesMasterIdLst>
  <p:sldIdLst>
    <p:sldId id="256" r:id="rId2"/>
    <p:sldId id="266" r:id="rId3"/>
    <p:sldId id="264" r:id="rId4"/>
    <p:sldId id="257" r:id="rId5"/>
    <p:sldId id="270" r:id="rId6"/>
    <p:sldId id="258" r:id="rId7"/>
    <p:sldId id="268" r:id="rId8"/>
    <p:sldId id="259" r:id="rId9"/>
    <p:sldId id="261" r:id="rId10"/>
    <p:sldId id="260" r:id="rId11"/>
    <p:sldId id="262" r:id="rId12"/>
    <p:sldId id="263" r:id="rId13"/>
    <p:sldId id="271" r:id="rId14"/>
    <p:sldId id="265" r:id="rId15"/>
    <p:sldId id="267" r:id="rId16"/>
  </p:sldIdLst>
  <p:sldSz cx="14630400" cy="8229600"/>
  <p:notesSz cx="8229600" cy="14630400"/>
  <p:embeddedFontLst>
    <p:embeddedFont>
      <p:font typeface="Aptos SemiBold" panose="020B0004020202020204" pitchFamily="34" charset="0"/>
      <p:regular r:id="rId18"/>
      <p:bold r:id="rId19"/>
      <p:italic r:id="rId20"/>
      <p:boldItalic r:id="rId21"/>
    </p:embeddedFont>
    <p:embeddedFont>
      <p:font typeface="DM Sans Medium" pitchFamily="2" charset="0"/>
      <p:regular r:id="rId22"/>
      <p:italic r:id="rId23"/>
    </p:embeddedFont>
    <p:embeddedFont>
      <p:font typeface="Inter" panose="020B0604020202020204" charset="0"/>
      <p:regular r:id="rId24"/>
      <p:bold r:id="rId25"/>
    </p:embeddedFont>
    <p:embeddedFont>
      <p:font typeface="Roboto" panose="02000000000000000000" pitchFamily="2" charset="0"/>
      <p:regular r:id="rId26"/>
      <p:bold r:id="rId27"/>
      <p:italic r:id="rId28"/>
      <p:boldItalic r:id="rId29"/>
    </p:embeddedFont>
  </p:embeddedFontLst>
  <p:defaultTextStyle>
    <a:defPPr>
      <a:defRPr lang="en-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28FBF63-8AE4-4B7E-BA65-5052B5CCEA5B}" v="1" dt="2024-11-01T10:47:06.87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962"/>
    <p:restoredTop sz="69388" autoAdjust="0"/>
  </p:normalViewPr>
  <p:slideViewPr>
    <p:cSldViewPr snapToGrid="0" snapToObjects="1">
      <p:cViewPr varScale="1">
        <p:scale>
          <a:sx n="64" d="100"/>
          <a:sy n="64" d="100"/>
        </p:scale>
        <p:origin x="1968" y="44"/>
      </p:cViewPr>
      <p:guideLst/>
    </p:cSldViewPr>
  </p:slideViewPr>
  <p:notesTextViewPr>
    <p:cViewPr>
      <p:scale>
        <a:sx n="1" d="1"/>
        <a:sy n="1" d="1"/>
      </p:scale>
      <p:origin x="0" y="-1272"/>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LLO MOLINARIO" userId="675167b3-0327-4eb0-b712-ad5d2d77a8a3" providerId="ADAL" clId="{828FBF63-8AE4-4B7E-BA65-5052B5CCEA5B}"/>
    <pc:docChg chg="undo custSel addSld modSld sldOrd">
      <pc:chgData name="LELLO MOLINARIO" userId="675167b3-0327-4eb0-b712-ad5d2d77a8a3" providerId="ADAL" clId="{828FBF63-8AE4-4B7E-BA65-5052B5CCEA5B}" dt="2024-11-01T11:02:03.437" v="2624"/>
      <pc:docMkLst>
        <pc:docMk/>
      </pc:docMkLst>
      <pc:sldChg chg="modNotesTx">
        <pc:chgData name="LELLO MOLINARIO" userId="675167b3-0327-4eb0-b712-ad5d2d77a8a3" providerId="ADAL" clId="{828FBF63-8AE4-4B7E-BA65-5052B5CCEA5B}" dt="2024-11-01T09:42:09.933" v="167" actId="20577"/>
        <pc:sldMkLst>
          <pc:docMk/>
          <pc:sldMk cId="0" sldId="259"/>
        </pc:sldMkLst>
      </pc:sldChg>
      <pc:sldChg chg="modNotesTx">
        <pc:chgData name="LELLO MOLINARIO" userId="675167b3-0327-4eb0-b712-ad5d2d77a8a3" providerId="ADAL" clId="{828FBF63-8AE4-4B7E-BA65-5052B5CCEA5B}" dt="2024-11-01T10:01:16.859" v="1557"/>
        <pc:sldMkLst>
          <pc:docMk/>
          <pc:sldMk cId="0" sldId="260"/>
        </pc:sldMkLst>
      </pc:sldChg>
      <pc:sldChg chg="modNotesTx">
        <pc:chgData name="LELLO MOLINARIO" userId="675167b3-0327-4eb0-b712-ad5d2d77a8a3" providerId="ADAL" clId="{828FBF63-8AE4-4B7E-BA65-5052B5CCEA5B}" dt="2024-11-01T09:54:58.888" v="1410" actId="6549"/>
        <pc:sldMkLst>
          <pc:docMk/>
          <pc:sldMk cId="0" sldId="261"/>
        </pc:sldMkLst>
      </pc:sldChg>
      <pc:sldChg chg="modNotesTx">
        <pc:chgData name="LELLO MOLINARIO" userId="675167b3-0327-4eb0-b712-ad5d2d77a8a3" providerId="ADAL" clId="{828FBF63-8AE4-4B7E-BA65-5052B5CCEA5B}" dt="2024-11-01T10:05:52.569" v="2147"/>
        <pc:sldMkLst>
          <pc:docMk/>
          <pc:sldMk cId="0" sldId="262"/>
        </pc:sldMkLst>
      </pc:sldChg>
      <pc:sldChg chg="modNotesTx">
        <pc:chgData name="LELLO MOLINARIO" userId="675167b3-0327-4eb0-b712-ad5d2d77a8a3" providerId="ADAL" clId="{828FBF63-8AE4-4B7E-BA65-5052B5CCEA5B}" dt="2024-11-01T10:38:52.630" v="2299" actId="6549"/>
        <pc:sldMkLst>
          <pc:docMk/>
          <pc:sldMk cId="0" sldId="263"/>
        </pc:sldMkLst>
      </pc:sldChg>
      <pc:sldChg chg="modSp mod modNotesTx">
        <pc:chgData name="LELLO MOLINARIO" userId="675167b3-0327-4eb0-b712-ad5d2d77a8a3" providerId="ADAL" clId="{828FBF63-8AE4-4B7E-BA65-5052B5CCEA5B}" dt="2024-11-01T10:49:38.607" v="2533"/>
        <pc:sldMkLst>
          <pc:docMk/>
          <pc:sldMk cId="0" sldId="265"/>
        </pc:sldMkLst>
        <pc:spChg chg="mod">
          <ac:chgData name="LELLO MOLINARIO" userId="675167b3-0327-4eb0-b712-ad5d2d77a8a3" providerId="ADAL" clId="{828FBF63-8AE4-4B7E-BA65-5052B5CCEA5B}" dt="2024-11-01T10:47:22.935" v="2309" actId="6549"/>
          <ac:spMkLst>
            <pc:docMk/>
            <pc:sldMk cId="0" sldId="265"/>
            <ac:spMk id="3" creationId="{00000000-0000-0000-0000-000000000000}"/>
          </ac:spMkLst>
        </pc:spChg>
      </pc:sldChg>
      <pc:sldChg chg="addSp delSp modSp add mod ord setBg modNotesTx">
        <pc:chgData name="LELLO MOLINARIO" userId="675167b3-0327-4eb0-b712-ad5d2d77a8a3" providerId="ADAL" clId="{828FBF63-8AE4-4B7E-BA65-5052B5CCEA5B}" dt="2024-11-01T11:02:03.437" v="2624"/>
        <pc:sldMkLst>
          <pc:docMk/>
          <pc:sldMk cId="779337223" sldId="271"/>
        </pc:sldMkLst>
        <pc:spChg chg="mod">
          <ac:chgData name="LELLO MOLINARIO" userId="675167b3-0327-4eb0-b712-ad5d2d77a8a3" providerId="ADAL" clId="{828FBF63-8AE4-4B7E-BA65-5052B5CCEA5B}" dt="2024-11-01T10:50:17.882" v="2546" actId="26606"/>
          <ac:spMkLst>
            <pc:docMk/>
            <pc:sldMk cId="779337223" sldId="271"/>
            <ac:spMk id="3" creationId="{42C51EF1-9509-F283-46B8-0A55C52FF35E}"/>
          </ac:spMkLst>
        </pc:spChg>
        <pc:spChg chg="del mod">
          <ac:chgData name="LELLO MOLINARIO" userId="675167b3-0327-4eb0-b712-ad5d2d77a8a3" providerId="ADAL" clId="{828FBF63-8AE4-4B7E-BA65-5052B5CCEA5B}" dt="2024-11-01T10:49:45.475" v="2536" actId="478"/>
          <ac:spMkLst>
            <pc:docMk/>
            <pc:sldMk cId="779337223" sldId="271"/>
            <ac:spMk id="6" creationId="{02899FE2-9113-D77D-0BE6-56C89CB6F5A1}"/>
          </ac:spMkLst>
        </pc:spChg>
        <pc:spChg chg="del">
          <ac:chgData name="LELLO MOLINARIO" userId="675167b3-0327-4eb0-b712-ad5d2d77a8a3" providerId="ADAL" clId="{828FBF63-8AE4-4B7E-BA65-5052B5CCEA5B}" dt="2024-11-01T10:49:44.295" v="2535" actId="478"/>
          <ac:spMkLst>
            <pc:docMk/>
            <pc:sldMk cId="779337223" sldId="271"/>
            <ac:spMk id="7" creationId="{23C8FB42-69BD-58F0-90CB-34AF37F1F377}"/>
          </ac:spMkLst>
        </pc:spChg>
        <pc:spChg chg="del">
          <ac:chgData name="LELLO MOLINARIO" userId="675167b3-0327-4eb0-b712-ad5d2d77a8a3" providerId="ADAL" clId="{828FBF63-8AE4-4B7E-BA65-5052B5CCEA5B}" dt="2024-11-01T10:49:46.964" v="2537" actId="478"/>
          <ac:spMkLst>
            <pc:docMk/>
            <pc:sldMk cId="779337223" sldId="271"/>
            <ac:spMk id="10" creationId="{8A37A5B2-55DD-3916-80B8-EE3FED8CE96B}"/>
          </ac:spMkLst>
        </pc:spChg>
        <pc:spChg chg="del">
          <ac:chgData name="LELLO MOLINARIO" userId="675167b3-0327-4eb0-b712-ad5d2d77a8a3" providerId="ADAL" clId="{828FBF63-8AE4-4B7E-BA65-5052B5CCEA5B}" dt="2024-11-01T10:49:48.218" v="2538" actId="478"/>
          <ac:spMkLst>
            <pc:docMk/>
            <pc:sldMk cId="779337223" sldId="271"/>
            <ac:spMk id="11" creationId="{0B357615-A535-D6F0-40C9-A168CDF68473}"/>
          </ac:spMkLst>
        </pc:spChg>
        <pc:spChg chg="del">
          <ac:chgData name="LELLO MOLINARIO" userId="675167b3-0327-4eb0-b712-ad5d2d77a8a3" providerId="ADAL" clId="{828FBF63-8AE4-4B7E-BA65-5052B5CCEA5B}" dt="2024-11-01T10:49:49.661" v="2539" actId="478"/>
          <ac:spMkLst>
            <pc:docMk/>
            <pc:sldMk cId="779337223" sldId="271"/>
            <ac:spMk id="14" creationId="{C30A437D-ACFD-0871-1AD1-EB06F45BA422}"/>
          </ac:spMkLst>
        </pc:spChg>
        <pc:spChg chg="del">
          <ac:chgData name="LELLO MOLINARIO" userId="675167b3-0327-4eb0-b712-ad5d2d77a8a3" providerId="ADAL" clId="{828FBF63-8AE4-4B7E-BA65-5052B5CCEA5B}" dt="2024-11-01T10:49:50.643" v="2540" actId="478"/>
          <ac:spMkLst>
            <pc:docMk/>
            <pc:sldMk cId="779337223" sldId="271"/>
            <ac:spMk id="15" creationId="{C981AD2E-4279-20EC-6EA5-2248B47A9C9A}"/>
          </ac:spMkLst>
        </pc:spChg>
        <pc:spChg chg="del">
          <ac:chgData name="LELLO MOLINARIO" userId="675167b3-0327-4eb0-b712-ad5d2d77a8a3" providerId="ADAL" clId="{828FBF63-8AE4-4B7E-BA65-5052B5CCEA5B}" dt="2024-11-01T10:49:51.781" v="2541" actId="478"/>
          <ac:spMkLst>
            <pc:docMk/>
            <pc:sldMk cId="779337223" sldId="271"/>
            <ac:spMk id="18" creationId="{671CF5FB-A0E3-8248-6CA7-7845E8B2BBB6}"/>
          </ac:spMkLst>
        </pc:spChg>
        <pc:spChg chg="del">
          <ac:chgData name="LELLO MOLINARIO" userId="675167b3-0327-4eb0-b712-ad5d2d77a8a3" providerId="ADAL" clId="{828FBF63-8AE4-4B7E-BA65-5052B5CCEA5B}" dt="2024-11-01T10:49:53.333" v="2542" actId="478"/>
          <ac:spMkLst>
            <pc:docMk/>
            <pc:sldMk cId="779337223" sldId="271"/>
            <ac:spMk id="19" creationId="{C855C095-C8BF-3AB7-ABEC-2D389DACE512}"/>
          </ac:spMkLst>
        </pc:spChg>
        <pc:spChg chg="add del">
          <ac:chgData name="LELLO MOLINARIO" userId="675167b3-0327-4eb0-b712-ad5d2d77a8a3" providerId="ADAL" clId="{828FBF63-8AE4-4B7E-BA65-5052B5CCEA5B}" dt="2024-11-01T10:50:17.882" v="2546" actId="26606"/>
          <ac:spMkLst>
            <pc:docMk/>
            <pc:sldMk cId="779337223" sldId="271"/>
            <ac:spMk id="25" creationId="{27BDFED6-6E33-4606-AFE2-886ADB1C018E}"/>
          </ac:spMkLst>
        </pc:spChg>
        <pc:spChg chg="add del">
          <ac:chgData name="LELLO MOLINARIO" userId="675167b3-0327-4eb0-b712-ad5d2d77a8a3" providerId="ADAL" clId="{828FBF63-8AE4-4B7E-BA65-5052B5CCEA5B}" dt="2024-11-01T10:50:17.882" v="2546" actId="26606"/>
          <ac:spMkLst>
            <pc:docMk/>
            <pc:sldMk cId="779337223" sldId="271"/>
            <ac:spMk id="27" creationId="{890DEF05-784E-4B61-89E4-04C4ECF4E5A0}"/>
          </ac:spMkLst>
        </pc:spChg>
        <pc:picChg chg="mod">
          <ac:chgData name="LELLO MOLINARIO" userId="675167b3-0327-4eb0-b712-ad5d2d77a8a3" providerId="ADAL" clId="{828FBF63-8AE4-4B7E-BA65-5052B5CCEA5B}" dt="2024-11-01T10:50:17.882" v="2546" actId="26606"/>
          <ac:picMkLst>
            <pc:docMk/>
            <pc:sldMk cId="779337223" sldId="271"/>
            <ac:picMk id="2" creationId="{70D1BF56-43E5-E88A-2698-E9FFB63AECF8}"/>
          </ac:picMkLst>
        </pc:picChg>
        <pc:picChg chg="add mod ord">
          <ac:chgData name="LELLO MOLINARIO" userId="675167b3-0327-4eb0-b712-ad5d2d77a8a3" providerId="ADAL" clId="{828FBF63-8AE4-4B7E-BA65-5052B5CCEA5B}" dt="2024-11-01T10:51:26.389" v="2548" actId="1076"/>
          <ac:picMkLst>
            <pc:docMk/>
            <pc:sldMk cId="779337223" sldId="271"/>
            <ac:picMk id="5" creationId="{953B11DF-F6F2-4BA8-92F8-1DD005057EB1}"/>
          </ac:picMkLst>
        </pc:picChg>
        <pc:cxnChg chg="add del">
          <ac:chgData name="LELLO MOLINARIO" userId="675167b3-0327-4eb0-b712-ad5d2d77a8a3" providerId="ADAL" clId="{828FBF63-8AE4-4B7E-BA65-5052B5CCEA5B}" dt="2024-11-01T10:50:17.882" v="2546" actId="26606"/>
          <ac:cxnSpMkLst>
            <pc:docMk/>
            <pc:sldMk cId="779337223" sldId="271"/>
            <ac:cxnSpMk id="29" creationId="{C41BAEC7-F7B0-4224-8B18-8F74B7D87F0B}"/>
          </ac:cxnSpMkLst>
        </pc:cxnChg>
      </pc:sldChg>
    </pc:docChg>
  </pc:docChgLst>
</pc:chgInfo>
</file>

<file path=ppt/media/image1.png>
</file>

<file path=ppt/media/image10.png>
</file>

<file path=ppt/media/image11.png>
</file>

<file path=ppt/media/image2.GIF>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51712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AF5231-B48E-D756-6013-779C1AD90E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56B6552-8156-ADEC-83AE-374A2BB0C5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AAF18-7929-5C7D-90B6-F2D32DEA84CE}"/>
              </a:ext>
            </a:extLst>
          </p:cNvPr>
          <p:cNvSpPr>
            <a:spLocks noGrp="1"/>
          </p:cNvSpPr>
          <p:nvPr>
            <p:ph type="body" idx="1"/>
          </p:nvPr>
        </p:nvSpPr>
        <p:spPr/>
        <p:txBody>
          <a:bodyPr/>
          <a:lstStyle/>
          <a:p>
            <a:r>
              <a:rPr lang="it-IT" dirty="0"/>
              <a:t>Analizzando l'intero Sistema abbiamo notato diverse potenzialità e debolezze</a:t>
            </a:r>
          </a:p>
          <a:p>
            <a:endParaRPr lang="it-IT" dirty="0"/>
          </a:p>
          <a:p>
            <a:r>
              <a:rPr lang="it-IT" dirty="0"/>
              <a:t>I punti di forza sono: Scalabilità del sistema;</a:t>
            </a:r>
          </a:p>
          <a:p>
            <a:r>
              <a:rPr lang="it-IT" dirty="0"/>
              <a:t>Facilità di implementazione del codice;</a:t>
            </a:r>
          </a:p>
          <a:p>
            <a:r>
              <a:rPr lang="it-IT" dirty="0"/>
              <a:t>Esecuzione automatica del test;</a:t>
            </a:r>
          </a:p>
          <a:p>
            <a:r>
              <a:rPr lang="it-IT" dirty="0"/>
              <a:t>Portabilità del sistema;</a:t>
            </a:r>
          </a:p>
          <a:p>
            <a:r>
              <a:rPr lang="it-IT" dirty="0"/>
              <a:t>I punti deboli sono: Utilizzo legato alla durata di un sistema a potenza limitata in cui è montato;</a:t>
            </a:r>
          </a:p>
          <a:p>
            <a:r>
              <a:rPr lang="it-IT" dirty="0"/>
              <a:t>Tempo di esecuzione del codice esteso (tempo necessario per recuperare i pacchetti necessari a "catturare" le chiavi soprattutto attivando la "verbose-mode" delle applicazioni </a:t>
            </a:r>
            <a:r>
              <a:rPr lang="it-IT" dirty="0" err="1"/>
              <a:t>besside</a:t>
            </a:r>
            <a:r>
              <a:rPr lang="it-IT" dirty="0"/>
              <a:t>-ng e </a:t>
            </a:r>
            <a:r>
              <a:rPr lang="it-IT" dirty="0" err="1"/>
              <a:t>aircrack</a:t>
            </a:r>
            <a:r>
              <a:rPr lang="it-IT" dirty="0"/>
              <a:t>-ng).</a:t>
            </a:r>
          </a:p>
          <a:p>
            <a:endParaRPr lang="it-IT" dirty="0"/>
          </a:p>
          <a:p>
            <a:r>
              <a:rPr lang="it-IT" dirty="0"/>
              <a:t>OPPORTUNITÀ: possibilità di utilizzo anche con poca o nessuna formazione iniziale;</a:t>
            </a:r>
          </a:p>
          <a:p>
            <a:r>
              <a:rPr lang="it-IT" dirty="0"/>
              <a:t>User-Friendly.</a:t>
            </a:r>
          </a:p>
          <a:p>
            <a:r>
              <a:rPr lang="it-IT" dirty="0"/>
              <a:t>MINACCE: Responsabilità diretta sul sistema automatizzato e possibilità di segnalazione per uso scorretto.</a:t>
            </a:r>
          </a:p>
          <a:p>
            <a:endParaRPr lang="it-IT" dirty="0"/>
          </a:p>
          <a:p>
            <a:endParaRPr lang="it-IT" dirty="0"/>
          </a:p>
          <a:p>
            <a:r>
              <a:rPr lang="en-US" dirty="0"/>
              <a:t>Analyzing the entire System we have noticed several potentials and weaknesses</a:t>
            </a:r>
          </a:p>
          <a:p>
            <a:endParaRPr lang="en-US" dirty="0"/>
          </a:p>
          <a:p>
            <a:r>
              <a:rPr lang="en-US" dirty="0"/>
              <a:t>Strengths are: Scalability of the system;</a:t>
            </a:r>
          </a:p>
          <a:p>
            <a:r>
              <a:rPr lang="en-US" dirty="0"/>
              <a:t>Ease of code implementation;</a:t>
            </a:r>
          </a:p>
          <a:p>
            <a:r>
              <a:rPr lang="en-US" dirty="0"/>
              <a:t>Automatic test execution;</a:t>
            </a:r>
          </a:p>
          <a:p>
            <a:r>
              <a:rPr lang="en-US" dirty="0"/>
              <a:t>Portability of the system;</a:t>
            </a:r>
          </a:p>
          <a:p>
            <a:r>
              <a:rPr lang="en-US" dirty="0"/>
              <a:t>Weaknesses are: Use related to the duration of a limited-power system in which it is mounted;</a:t>
            </a:r>
          </a:p>
          <a:p>
            <a:r>
              <a:rPr lang="en-US" dirty="0"/>
              <a:t>Extended code execution time (time needed to recover the packets needed to "capture" the keys especially by activating the "verbose-mode" of the </a:t>
            </a:r>
            <a:r>
              <a:rPr lang="en-US" dirty="0" err="1"/>
              <a:t>besside</a:t>
            </a:r>
            <a:r>
              <a:rPr lang="en-US" dirty="0"/>
              <a:t>-ng and </a:t>
            </a:r>
            <a:r>
              <a:rPr lang="en-US" dirty="0" err="1"/>
              <a:t>aircrack</a:t>
            </a:r>
            <a:r>
              <a:rPr lang="en-US" dirty="0"/>
              <a:t>-ng applications).</a:t>
            </a:r>
          </a:p>
          <a:p>
            <a:endParaRPr lang="en-US" dirty="0"/>
          </a:p>
          <a:p>
            <a:r>
              <a:rPr lang="en-US" dirty="0"/>
              <a:t>OPPORTUNITIES: possibility of use even with little or no initial training;</a:t>
            </a:r>
          </a:p>
          <a:p>
            <a:r>
              <a:rPr lang="en-US" dirty="0"/>
              <a:t>User-Friendly.</a:t>
            </a:r>
          </a:p>
          <a:p>
            <a:r>
              <a:rPr lang="en-US"/>
              <a:t>THREATS: Direct responsibility on the automated system and possibility of reporting for incorrect use.</a:t>
            </a:r>
            <a:endParaRPr lang="en-US" dirty="0"/>
          </a:p>
        </p:txBody>
      </p:sp>
      <p:sp>
        <p:nvSpPr>
          <p:cNvPr id="4" name="Slide Number Placeholder 3">
            <a:extLst>
              <a:ext uri="{FF2B5EF4-FFF2-40B4-BE49-F238E27FC236}">
                <a16:creationId xmlns:a16="http://schemas.microsoft.com/office/drawing/2014/main" id="{098E98E2-1E33-F826-37A4-CB47AF1DCBC4}"/>
              </a:ext>
            </a:extLst>
          </p:cNvPr>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3381011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Abbiamo anche preso in considerazione sviluppi futuri come la possibilità di utilizzare l'intelligenza artificiale per testare le reti e</a:t>
            </a:r>
          </a:p>
          <a:p>
            <a:r>
              <a:rPr lang="it-IT" dirty="0"/>
              <a:t>Espandere le capacità per testare gli standard wireless emergenti.</a:t>
            </a:r>
          </a:p>
          <a:p>
            <a:r>
              <a:rPr lang="it-IT" dirty="0"/>
              <a:t>Abbiamo anche preso in considerazione la possibilità di ridurre ulteriormente le dimensioni del sistema per una distribuzione più semplice su droni e altre piattaforme mobili.</a:t>
            </a:r>
          </a:p>
          <a:p>
            <a:endParaRPr lang="it-IT" dirty="0"/>
          </a:p>
          <a:p>
            <a:r>
              <a:rPr lang="en-US" dirty="0"/>
              <a:t>We also considered future developments such as the possibility of using artificial intelligence to test networks and</a:t>
            </a:r>
          </a:p>
          <a:p>
            <a:r>
              <a:rPr lang="en-US" dirty="0"/>
              <a:t>Expand capabilities to test emerging wireless standards.</a:t>
            </a:r>
          </a:p>
          <a:p>
            <a:r>
              <a:rPr lang="en-US" dirty="0"/>
              <a:t>We also considered the possibility of further reducing the size of the system for easier deployment on drones and other mobile platforms.</a:t>
            </a:r>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0"/>
            <a:r>
              <a:rPr lang="it-IT" b="0" i="0" dirty="0">
                <a:effectLst/>
                <a:latin typeface="Inter" panose="020B0604020202020204" charset="0"/>
              </a:rPr>
              <a:t>I componenti hardware che abbiamo utilizzato sono stati i seguenti: un </a:t>
            </a:r>
            <a:r>
              <a:rPr lang="it-IT" b="0" i="0" dirty="0" err="1">
                <a:effectLst/>
                <a:latin typeface="Inter" panose="020B0604020202020204" charset="0"/>
              </a:rPr>
              <a:t>Raspberry</a:t>
            </a:r>
            <a:r>
              <a:rPr lang="it-IT" b="0" i="0" dirty="0">
                <a:effectLst/>
                <a:latin typeface="Inter" panose="020B0604020202020204" charset="0"/>
              </a:rPr>
              <a:t> Pi 3 B+ che fornisce potenza di elaborazione e connettività per il sistema di test.</a:t>
            </a:r>
          </a:p>
          <a:p>
            <a:pPr algn="l" rtl="0"/>
            <a:r>
              <a:rPr lang="it-IT" b="0" i="0" dirty="0">
                <a:effectLst/>
                <a:latin typeface="Inter" panose="020B0604020202020204" charset="0"/>
              </a:rPr>
              <a:t>Un modulo GPS per la geolocalizzazione precisa delle reti testate.</a:t>
            </a:r>
          </a:p>
          <a:p>
            <a:pPr algn="l" rtl="0"/>
            <a:r>
              <a:rPr lang="it-IT" b="0" i="0" dirty="0">
                <a:effectLst/>
                <a:latin typeface="Inter" panose="020B0604020202020204" charset="0"/>
              </a:rPr>
              <a:t>Abbiamo pensato che questo sarebbe stato utile anche per implementazioni future. </a:t>
            </a:r>
          </a:p>
          <a:p>
            <a:pPr algn="l" rtl="0"/>
            <a:r>
              <a:rPr lang="it-IT" b="0" i="0" dirty="0">
                <a:effectLst/>
                <a:latin typeface="Inter" panose="020B0604020202020204" charset="0"/>
              </a:rPr>
              <a:t>Se il sistema fosse stato montato su un veicolo senza pilota, una volta raggiunte le coordinate scelte avrebbe potuto avviare i test.</a:t>
            </a:r>
          </a:p>
          <a:p>
            <a:pPr algn="l" rtl="0"/>
            <a:r>
              <a:rPr lang="it-IT" b="0" i="0" dirty="0">
                <a:effectLst/>
                <a:latin typeface="Inter" panose="020B0604020202020204" charset="0"/>
              </a:rPr>
              <a:t>Un adattatore Wi-Fi USB di Alfa che supporta la modalità monitor per la cattura e l'iniezione di pacchetti</a:t>
            </a:r>
            <a:br>
              <a:rPr lang="it-IT" b="0" i="0" dirty="0">
                <a:solidFill>
                  <a:srgbClr val="5F6368"/>
                </a:solidFill>
                <a:effectLst/>
                <a:latin typeface="Roboto" panose="02000000000000000000" pitchFamily="2" charset="0"/>
              </a:rPr>
            </a:br>
            <a:endParaRPr lang="en-US" sz="1200" b="1" dirty="0">
              <a:solidFill>
                <a:srgbClr val="D6D9D7"/>
              </a:solidFill>
              <a:latin typeface="Aptos" panose="020B00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dirty="0">
              <a:solidFill>
                <a:srgbClr val="D6D9D7"/>
              </a:solidFill>
              <a:latin typeface="Aptos" panose="020B00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ptos SemiBold" panose="020B0004020202020204" pitchFamily="34" charset="0"/>
              </a:rPr>
              <a:t>The hardware components we used were the following: a Raspberry Pi 3 B+ that provides processing power and connectivity for the test system.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ptos SemiBold" panose="020B0004020202020204" pitchFamily="34" charset="0"/>
              </a:rPr>
              <a:t>A GPS module for precise </a:t>
            </a:r>
            <a:r>
              <a:rPr lang="en-US" sz="1200" b="0" dirty="0" err="1">
                <a:solidFill>
                  <a:schemeClr val="bg1"/>
                </a:solidFill>
                <a:latin typeface="Aptos SemiBold" panose="020B0004020202020204" pitchFamily="34" charset="0"/>
              </a:rPr>
              <a:t>geolocalization</a:t>
            </a:r>
            <a:r>
              <a:rPr lang="en-US" sz="1200" b="0" dirty="0">
                <a:solidFill>
                  <a:schemeClr val="bg1"/>
                </a:solidFill>
                <a:latin typeface="Aptos SemiBold" panose="020B0004020202020204" pitchFamily="34" charset="0"/>
              </a:rPr>
              <a:t> of the tested networks.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ptos SemiBold" panose="020B0004020202020204" pitchFamily="34" charset="0"/>
              </a:rPr>
              <a:t>We thought that this would also be useful for future implementations.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ptos SemiBold" panose="020B0004020202020204" pitchFamily="34" charset="0"/>
              </a:rPr>
              <a:t>If the system was mounted on an unmanned vehicle, once it reached the chosen coordinates it could start the tests.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chemeClr val="bg1"/>
                </a:solidFill>
                <a:latin typeface="Aptos SemiBold" panose="020B0004020202020204" pitchFamily="34" charset="0"/>
              </a:rPr>
              <a:t>A USB Wi-Fi adapter from Alfa that supports monitor mode for packet capture and injection</a:t>
            </a:r>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Voglio fare una piccola premessa: lo script </a:t>
            </a:r>
            <a:r>
              <a:rPr lang="it-IT" dirty="0" err="1"/>
              <a:t>python</a:t>
            </a:r>
            <a:r>
              <a:rPr lang="it-IT" dirty="0"/>
              <a:t> che abbiamo sviluppato è stato scritto completamente senza alcun ausilio da parte dell'intelligenza artificiale.</a:t>
            </a:r>
          </a:p>
          <a:p>
            <a:r>
              <a:rPr lang="it-IT" dirty="0"/>
              <a:t>Mi scuso quindi se nel codice ci sono imperfezioni o ridondanze, ma credo che l'attività creativa umana sia un valore aggiunto e che tali imperfezioni lo sottolineino.</a:t>
            </a:r>
          </a:p>
          <a:p>
            <a:r>
              <a:rPr lang="it-IT" dirty="0"/>
              <a:t>Abbiamo preservato la modularità del codice sviluppando diverse "Classi" per ogni singola azione che il programma deve intraprendere.</a:t>
            </a:r>
          </a:p>
          <a:p>
            <a:r>
              <a:rPr lang="it-IT" dirty="0"/>
              <a:t>Utilizzando le chiamate di sistema siamo riusciti ad acquisire le informazioni necessarie per testare le reti </a:t>
            </a:r>
            <a:r>
              <a:rPr lang="it-IT" dirty="0" err="1"/>
              <a:t>wifi</a:t>
            </a:r>
            <a:r>
              <a:rPr lang="it-IT" dirty="0"/>
              <a:t> che abbiamo opportunamente predisposto, per non incorrere in problemi legali.</a:t>
            </a:r>
          </a:p>
          <a:p>
            <a:r>
              <a:rPr lang="it-IT" dirty="0"/>
              <a:t>Per fare questo abbiamo utilizzato sia variabili globali che strumenti a nostra disposizione come </a:t>
            </a:r>
            <a:r>
              <a:rPr lang="it-IT" dirty="0" err="1"/>
              <a:t>Aircrack</a:t>
            </a:r>
            <a:r>
              <a:rPr lang="it-IT" dirty="0"/>
              <a:t>, </a:t>
            </a:r>
            <a:r>
              <a:rPr lang="it-IT" dirty="0" err="1"/>
              <a:t>Besside</a:t>
            </a:r>
            <a:r>
              <a:rPr lang="it-IT" dirty="0"/>
              <a:t> e </a:t>
            </a:r>
            <a:r>
              <a:rPr lang="it-IT" dirty="0" err="1"/>
              <a:t>Nmap</a:t>
            </a:r>
            <a:r>
              <a:rPr lang="it-IT" dirty="0"/>
              <a:t>.</a:t>
            </a:r>
          </a:p>
          <a:p>
            <a:endParaRPr lang="it-IT" dirty="0"/>
          </a:p>
          <a:p>
            <a:r>
              <a:rPr lang="en-US" dirty="0"/>
              <a:t>I want to make a small premise: the python script we developed was written completely without any help from artificial intelligence.</a:t>
            </a:r>
          </a:p>
          <a:p>
            <a:r>
              <a:rPr lang="en-US" dirty="0"/>
              <a:t>I apologize if there are imperfections or redundancies in the code, but I believe that human creative activity is an added value and these imperfections underline it.</a:t>
            </a:r>
          </a:p>
          <a:p>
            <a:r>
              <a:rPr lang="en-US" dirty="0"/>
              <a:t>We have preserved the modularity of the code by developing different "Classes" for each single action that the program must undertake.</a:t>
            </a:r>
          </a:p>
          <a:p>
            <a:r>
              <a:rPr lang="en-US" dirty="0"/>
              <a:t>Using system calls we were able to acquire the information necessary to test the </a:t>
            </a:r>
            <a:r>
              <a:rPr lang="en-US" dirty="0" err="1"/>
              <a:t>wifi</a:t>
            </a:r>
            <a:r>
              <a:rPr lang="en-US" dirty="0"/>
              <a:t> networks that we have appropriately prepared, so as not to run into legal problems.</a:t>
            </a:r>
          </a:p>
          <a:p>
            <a:r>
              <a:rPr lang="en-US" dirty="0"/>
              <a:t>To do this we used both global variables and tools at our disposal such as </a:t>
            </a:r>
            <a:r>
              <a:rPr lang="en-US" dirty="0" err="1"/>
              <a:t>Aircrack</a:t>
            </a:r>
            <a:r>
              <a:rPr lang="en-US" dirty="0"/>
              <a:t>, </a:t>
            </a:r>
            <a:r>
              <a:rPr lang="en-US" dirty="0" err="1"/>
              <a:t>Besside</a:t>
            </a:r>
            <a:r>
              <a:rPr lang="en-US" dirty="0"/>
              <a:t> and Nmap.</a:t>
            </a:r>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Ora spieghiamo passo dopo passo cosa fa il codice sviluppato:</a:t>
            </a:r>
          </a:p>
          <a:p>
            <a:r>
              <a:rPr lang="it-IT" dirty="0"/>
              <a:t>Dopo averlo avviato, vengono lette le coordinate e viene generato il collegamento a Google Maps.</a:t>
            </a:r>
          </a:p>
          <a:p>
            <a:r>
              <a:rPr lang="it-IT" dirty="0"/>
              <a:t>In seguito, vengono scansionate le reti esistenti e vengono avviati i pacchetti utili.</a:t>
            </a:r>
          </a:p>
          <a:p>
            <a:r>
              <a:rPr lang="it-IT" dirty="0"/>
              <a:t>Questa lettura viene eseguita tramite '</a:t>
            </a:r>
            <a:r>
              <a:rPr lang="it-IT" dirty="0" err="1"/>
              <a:t>besside</a:t>
            </a:r>
            <a:r>
              <a:rPr lang="it-IT" dirty="0"/>
              <a:t>-ng' che genererà un file di registro e due file *.</a:t>
            </a:r>
            <a:r>
              <a:rPr lang="it-IT" dirty="0" err="1"/>
              <a:t>cap</a:t>
            </a:r>
            <a:r>
              <a:rPr lang="it-IT" dirty="0"/>
              <a:t> (un file per le reti WEP e un file per le reti WPA) per tenere traccia dei pacchetti e delle reti scansionate.</a:t>
            </a:r>
          </a:p>
          <a:p>
            <a:r>
              <a:rPr lang="it-IT" dirty="0"/>
              <a:t>Quando viene rilevato un '</a:t>
            </a:r>
            <a:r>
              <a:rPr lang="it-IT" dirty="0" err="1"/>
              <a:t>handshake</a:t>
            </a:r>
            <a:r>
              <a:rPr lang="it-IT" dirty="0"/>
              <a:t>' utile, </a:t>
            </a:r>
            <a:r>
              <a:rPr lang="it-IT" dirty="0" err="1"/>
              <a:t>aircrack</a:t>
            </a:r>
            <a:r>
              <a:rPr lang="it-IT" dirty="0"/>
              <a:t>-ng viene immediatamente avviato.</a:t>
            </a:r>
          </a:p>
          <a:p>
            <a:r>
              <a:rPr lang="it-IT" dirty="0"/>
              <a:t>Queste operazioni vengono eseguite per tutte le reti trovate: finché non trova la password appropriata per la rete. Nel caso in cui ci siano reti che non sono di nostro interesse (poiché non sono state impostate in precedenza), rifiuta la scansione.</a:t>
            </a:r>
          </a:p>
          <a:p>
            <a:r>
              <a:rPr lang="it-IT" dirty="0"/>
              <a:t>Una volta completata questa prima fase, esegue la scansione tramite la funzionalità </a:t>
            </a:r>
            <a:r>
              <a:rPr lang="it-IT" dirty="0" err="1"/>
              <a:t>nmap</a:t>
            </a:r>
            <a:r>
              <a:rPr lang="it-IT" dirty="0"/>
              <a:t>.</a:t>
            </a:r>
          </a:p>
          <a:p>
            <a:r>
              <a:rPr lang="it-IT" dirty="0"/>
              <a:t>Abbiamo deciso di utilizzare il comando </a:t>
            </a:r>
            <a:r>
              <a:rPr lang="it-IT" dirty="0" err="1"/>
              <a:t>nmap</a:t>
            </a:r>
            <a:r>
              <a:rPr lang="it-IT" dirty="0"/>
              <a:t> per diversi motivi, tra cui la facilità d'uso e la possibilità di utilizzare script specifici. In particolare, tramite l'uso abile della suite di script, </a:t>
            </a:r>
            <a:r>
              <a:rPr lang="it-IT" dirty="0" err="1"/>
              <a:t>Nmap</a:t>
            </a:r>
            <a:r>
              <a:rPr lang="it-IT" dirty="0"/>
              <a:t> Scripting Engine (NSE), è possibile trovare falle di sicurezza nel nostro sistema.</a:t>
            </a:r>
          </a:p>
          <a:p>
            <a:r>
              <a:rPr lang="it-IT" dirty="0"/>
              <a:t>Dopodiché, il programma si connette automaticamente alle reti esistenti e inizia la scansione per individuare vulnerabilità nella rete e nei dispositivi esistenti.</a:t>
            </a:r>
          </a:p>
          <a:p>
            <a:r>
              <a:rPr lang="it-IT" dirty="0"/>
              <a:t>Una volta completato questo processo, tutte le informazioni acquisite vengono trasferite in uno specifico file .csv.</a:t>
            </a:r>
          </a:p>
          <a:p>
            <a:endParaRPr lang="it-IT" dirty="0"/>
          </a:p>
          <a:p>
            <a:endParaRPr lang="it-IT" dirty="0"/>
          </a:p>
          <a:p>
            <a:r>
              <a:rPr lang="en-US" dirty="0"/>
              <a:t>Now let's explain step by step what the developed code does:</a:t>
            </a:r>
          </a:p>
          <a:p>
            <a:r>
              <a:rPr lang="en-US" dirty="0"/>
              <a:t>After starting it, the coordinates are read and the connection to Google Maps is generated.</a:t>
            </a:r>
          </a:p>
          <a:p>
            <a:r>
              <a:rPr lang="en-US" dirty="0"/>
              <a:t>Afterwards, the existing networks are scanned and useful packets are started.</a:t>
            </a:r>
          </a:p>
          <a:p>
            <a:r>
              <a:rPr lang="en-US" dirty="0"/>
              <a:t>This reading is done via '</a:t>
            </a:r>
            <a:r>
              <a:rPr lang="en-US" dirty="0" err="1"/>
              <a:t>besside</a:t>
            </a:r>
            <a:r>
              <a:rPr lang="en-US" dirty="0"/>
              <a:t>-ng' which will generate a log file and two *.cap files (one file for WEP networks and one file for WPA networks) to keep track of the packets and networks scanned.</a:t>
            </a:r>
          </a:p>
          <a:p>
            <a:r>
              <a:rPr lang="en-US" dirty="0"/>
              <a:t>When a useful 'handshake' is detected, </a:t>
            </a:r>
            <a:r>
              <a:rPr lang="en-US" dirty="0" err="1"/>
              <a:t>aircrack</a:t>
            </a:r>
            <a:r>
              <a:rPr lang="en-US" dirty="0"/>
              <a:t>-ng is immediately started.</a:t>
            </a:r>
          </a:p>
          <a:p>
            <a:r>
              <a:rPr lang="en-US" dirty="0"/>
              <a:t>These operations are performed for all the networks found: until it finds the appropriate password for the network. In case there are networks that are not of our interest (since they were not set up previously), it refuses the scan.</a:t>
            </a:r>
          </a:p>
          <a:p>
            <a:r>
              <a:rPr lang="en-US" dirty="0"/>
              <a:t>Once this first phase is completed, it performs the scan via the </a:t>
            </a:r>
            <a:r>
              <a:rPr lang="en-US" dirty="0" err="1"/>
              <a:t>nmap</a:t>
            </a:r>
            <a:r>
              <a:rPr lang="en-US" dirty="0"/>
              <a:t> functionality.</a:t>
            </a:r>
          </a:p>
          <a:p>
            <a:r>
              <a:rPr lang="en-US" dirty="0"/>
              <a:t>We decided to use the </a:t>
            </a:r>
            <a:r>
              <a:rPr lang="en-US" dirty="0" err="1"/>
              <a:t>nmap</a:t>
            </a:r>
            <a:r>
              <a:rPr lang="en-US" dirty="0"/>
              <a:t> command for several reasons, including ease of use and the possibility of using specific scripts. In particular, through the skillful use of the script suite, Nmap Scripting Engine (NSE), it is possible to find security holes in our system.</a:t>
            </a:r>
          </a:p>
          <a:p>
            <a:r>
              <a:rPr lang="en-US" dirty="0"/>
              <a:t>After that, the program automatically connects to existing networks and begins scanning for vulnerabilities in the network and existing devices.</a:t>
            </a:r>
          </a:p>
          <a:p>
            <a:r>
              <a:rPr lang="en-US" dirty="0"/>
              <a:t>Once this process is completed, all the information acquired is transferred to a specific .csv file.</a:t>
            </a:r>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Entrando più nel dettaglio, abbiamo testato diverse reti Wi-Fi che fungevano da Access Point che differivano nei metodi di autenticazione e crittografia.</a:t>
            </a:r>
          </a:p>
          <a:p>
            <a:r>
              <a:rPr lang="it-IT" dirty="0"/>
              <a:t>Abbiamo analizzato 3 reti:</a:t>
            </a:r>
          </a:p>
          <a:p>
            <a:r>
              <a:rPr lang="it-IT" dirty="0"/>
              <a:t>Una chiamata "SOSSU" che utilizza WPA2 come metodo di autenticazione</a:t>
            </a:r>
          </a:p>
          <a:p>
            <a:r>
              <a:rPr lang="it-IT" dirty="0"/>
              <a:t>Una chiamata "TP-LINK" che utilizza WEP come metodo di autenticazione</a:t>
            </a:r>
          </a:p>
          <a:p>
            <a:r>
              <a:rPr lang="it-IT" dirty="0"/>
              <a:t>Una chiamata "</a:t>
            </a:r>
            <a:r>
              <a:rPr lang="it-IT" dirty="0" err="1"/>
              <a:t>Myasus</a:t>
            </a:r>
            <a:r>
              <a:rPr lang="it-IT" dirty="0"/>
              <a:t>" che è aperta.</a:t>
            </a:r>
          </a:p>
          <a:p>
            <a:r>
              <a:rPr lang="it-IT" dirty="0"/>
              <a:t>A tutte sono state trovate le password e diverse vulnerabilità nei loro client: TP-LINK è stata l'eccezione poiché nessun client era connesso.</a:t>
            </a:r>
          </a:p>
          <a:p>
            <a:endParaRPr lang="it-IT" dirty="0"/>
          </a:p>
          <a:p>
            <a:r>
              <a:rPr lang="en-US" dirty="0"/>
              <a:t>Going into more detail, we tested several Wi-Fi networks that acted as Access Points that differed in their authentication and encryption methods.</a:t>
            </a:r>
          </a:p>
          <a:p>
            <a:r>
              <a:rPr lang="en-US" dirty="0"/>
              <a:t>We analyzed 3 networks:</a:t>
            </a:r>
          </a:p>
          <a:p>
            <a:r>
              <a:rPr lang="en-US" dirty="0"/>
              <a:t>One called "SOSSU" that uses WPA2 as the authentication method</a:t>
            </a:r>
          </a:p>
          <a:p>
            <a:r>
              <a:rPr lang="en-US" dirty="0"/>
              <a:t>One called "TP-LINK" that uses WEP as the authentication method</a:t>
            </a:r>
          </a:p>
          <a:p>
            <a:r>
              <a:rPr lang="en-US" dirty="0"/>
              <a:t>One called "</a:t>
            </a:r>
            <a:r>
              <a:rPr lang="en-US" dirty="0" err="1"/>
              <a:t>Myasus</a:t>
            </a:r>
            <a:r>
              <a:rPr lang="en-US" dirty="0"/>
              <a:t>" that is open.</a:t>
            </a:r>
          </a:p>
          <a:p>
            <a:r>
              <a:rPr lang="en-US" dirty="0"/>
              <a:t>All of them had passwords found and several vulnerabilities in their clients: TP-LINK was the exception since no client was connected.</a:t>
            </a:r>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dirty="0"/>
              <a:t>Durante i test, il sistema ha provato ad hackerare tutte le reti nel suo raggio d'azione e per questo motivo abbiamo fatto una serie di considerazioni:</a:t>
            </a:r>
          </a:p>
          <a:p>
            <a:r>
              <a:rPr lang="it-IT" dirty="0"/>
              <a:t>Il sistema dovrebbe essere utilizzato solo su reti con autorizzazione esplicita per evitare problemi legali.</a:t>
            </a:r>
          </a:p>
          <a:p>
            <a:r>
              <a:rPr lang="it-IT" dirty="0"/>
              <a:t>In caso di acquisizione di vulnerabilità di rete, devono essere garantiti protocolli per la gestione e l'archiviazione di tutti i dati di rete acquisiti</a:t>
            </a:r>
          </a:p>
          <a:p>
            <a:r>
              <a:rPr lang="it-IT" dirty="0"/>
              <a:t>e deve necessariamente esserci un modo chiaro per segnalare le vulnerabilità ai proprietari della rete sottoposta a test</a:t>
            </a:r>
          </a:p>
          <a:p>
            <a:endParaRPr lang="it-IT" dirty="0"/>
          </a:p>
          <a:p>
            <a:r>
              <a:rPr lang="en-US" dirty="0"/>
              <a:t>During the tests, the system tried to hack all networks in its range and for this reason we made a series of considerations:</a:t>
            </a:r>
          </a:p>
          <a:p>
            <a:r>
              <a:rPr lang="en-US" dirty="0"/>
              <a:t>The system should only be used on networks with explicit authorization to avoid legal problems.</a:t>
            </a:r>
          </a:p>
          <a:p>
            <a:r>
              <a:rPr lang="en-US" dirty="0"/>
              <a:t>In case of acquisition of network vulnerabilities, protocols for the management and storage of all acquired network data must be guaranteed</a:t>
            </a:r>
          </a:p>
          <a:p>
            <a:r>
              <a:rPr lang="en-US" dirty="0"/>
              <a:t>and there must necessarily be a clear way to report vulnerabilities to the owners of the network under test</a:t>
            </a:r>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11213"/>
          </a:solidFill>
          <a:ln/>
        </p:spPr>
      </p:sp>
      <p:sp>
        <p:nvSpPr>
          <p:cNvPr id="3" name="Shape 1"/>
          <p:cNvSpPr/>
          <p:nvPr/>
        </p:nvSpPr>
        <p:spPr>
          <a:xfrm>
            <a:off x="0" y="0"/>
            <a:ext cx="14630400" cy="8229600"/>
          </a:xfrm>
          <a:prstGeom prst="rect">
            <a:avLst/>
          </a:prstGeom>
          <a:solidFill>
            <a:srgbClr val="2D31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1.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583153" y="600555"/>
            <a:ext cx="13464092" cy="3599021"/>
          </a:xfrm>
          <a:prstGeom prst="rect">
            <a:avLst/>
          </a:prstGeom>
          <a:noFill/>
          <a:ln/>
        </p:spPr>
        <p:txBody>
          <a:bodyPr wrap="square" lIns="0" tIns="0" rIns="0" bIns="0" rtlCol="0" anchor="t"/>
          <a:lstStyle/>
          <a:p>
            <a:pPr marL="0" indent="0" algn="ctr">
              <a:lnSpc>
                <a:spcPts val="7050"/>
              </a:lnSpc>
              <a:buNone/>
            </a:pPr>
            <a:r>
              <a:rPr lang="en-US" sz="5600" b="1" dirty="0">
                <a:solidFill>
                  <a:srgbClr val="F7F7F9"/>
                </a:solidFill>
                <a:latin typeface="Aptos SemiBold" panose="020B0004020202020204" pitchFamily="34" charset="0"/>
                <a:ea typeface="DM Sans Medium" pitchFamily="34" charset="-122"/>
                <a:cs typeface="Al Nile" pitchFamily="2" charset="-78"/>
              </a:rPr>
              <a:t>Network Security Design and Automated Wi-Fi Testing</a:t>
            </a:r>
            <a:endParaRPr lang="en-US" sz="5600" b="1" dirty="0">
              <a:solidFill>
                <a:srgbClr val="F7F7F9"/>
              </a:solidFill>
              <a:latin typeface="Aptos SemiBold" panose="020B0004020202020204" pitchFamily="34" charset="0"/>
              <a:cs typeface="Al Nile" pitchFamily="2" charset="-78"/>
            </a:endParaRPr>
          </a:p>
        </p:txBody>
      </p:sp>
      <p:sp>
        <p:nvSpPr>
          <p:cNvPr id="9" name="TextBox 8">
            <a:extLst>
              <a:ext uri="{FF2B5EF4-FFF2-40B4-BE49-F238E27FC236}">
                <a16:creationId xmlns:a16="http://schemas.microsoft.com/office/drawing/2014/main" id="{5D4E1818-6731-FC82-1889-9F515961142E}"/>
              </a:ext>
            </a:extLst>
          </p:cNvPr>
          <p:cNvSpPr txBox="1"/>
          <p:nvPr/>
        </p:nvSpPr>
        <p:spPr>
          <a:xfrm>
            <a:off x="583154" y="5060097"/>
            <a:ext cx="13464092" cy="2308324"/>
          </a:xfrm>
          <a:prstGeom prst="rect">
            <a:avLst/>
          </a:prstGeom>
          <a:noFill/>
        </p:spPr>
        <p:txBody>
          <a:bodyPr wrap="square" rtlCol="0">
            <a:spAutoFit/>
          </a:bodyPr>
          <a:lstStyle/>
          <a:p>
            <a:pPr algn="ctr"/>
            <a:endParaRPr lang="en-GB" sz="1800" i="1" dirty="0">
              <a:solidFill>
                <a:srgbClr val="F7F7F9"/>
              </a:solidFill>
              <a:effectLst/>
              <a:latin typeface="Aptos" panose="020B0004020202020204" pitchFamily="34" charset="0"/>
            </a:endParaRPr>
          </a:p>
          <a:p>
            <a:pPr algn="ctr"/>
            <a:endParaRPr lang="en-GB" sz="1800" i="1" dirty="0">
              <a:solidFill>
                <a:srgbClr val="F7F7F9"/>
              </a:solidFill>
              <a:effectLst/>
              <a:latin typeface="Aptos" panose="020B0004020202020204" pitchFamily="34" charset="0"/>
            </a:endParaRPr>
          </a:p>
          <a:p>
            <a:pPr algn="ctr"/>
            <a:r>
              <a:rPr lang="en-GB" sz="1800" i="1" dirty="0">
                <a:solidFill>
                  <a:srgbClr val="F7F7F9"/>
                </a:solidFill>
                <a:effectLst/>
                <a:latin typeface="Aptos" panose="020B0004020202020204" pitchFamily="34" charset="0"/>
              </a:rPr>
              <a:t>Course:</a:t>
            </a:r>
          </a:p>
          <a:p>
            <a:pPr algn="ctr"/>
            <a:r>
              <a:rPr lang="en-GB" i="1" dirty="0">
                <a:solidFill>
                  <a:srgbClr val="F7F7F9"/>
                </a:solidFill>
                <a:latin typeface="Aptos" panose="020B0004020202020204" pitchFamily="34" charset="0"/>
              </a:rPr>
              <a:t>Network Security</a:t>
            </a:r>
          </a:p>
          <a:p>
            <a:pPr algn="ctr"/>
            <a:endParaRPr lang="en-GB" sz="1800" i="1" dirty="0">
              <a:solidFill>
                <a:srgbClr val="F7F7F9"/>
              </a:solidFill>
              <a:effectLst/>
              <a:latin typeface="Aptos" panose="020B0004020202020204" pitchFamily="34" charset="0"/>
            </a:endParaRPr>
          </a:p>
          <a:p>
            <a:endParaRPr lang="en-GB" i="1" dirty="0">
              <a:solidFill>
                <a:srgbClr val="F7F7F9"/>
              </a:solidFill>
              <a:latin typeface="Aptos" panose="020B0004020202020204" pitchFamily="34" charset="0"/>
            </a:endParaRPr>
          </a:p>
          <a:p>
            <a:r>
              <a:rPr lang="en-GB" sz="1800" i="1" dirty="0">
                <a:solidFill>
                  <a:srgbClr val="F7F7F9"/>
                </a:solidFill>
                <a:effectLst/>
                <a:latin typeface="Aptos" panose="020B0004020202020204" pitchFamily="34" charset="0"/>
              </a:rPr>
              <a:t>Authors: </a:t>
            </a:r>
            <a:endParaRPr lang="en-GB" i="1" dirty="0">
              <a:solidFill>
                <a:srgbClr val="F7F7F9"/>
              </a:solidFill>
              <a:latin typeface="Aptos" panose="020B0004020202020204" pitchFamily="34" charset="0"/>
            </a:endParaRPr>
          </a:p>
          <a:p>
            <a:r>
              <a:rPr lang="en-GB" sz="1800" i="1" dirty="0" err="1">
                <a:solidFill>
                  <a:srgbClr val="F7F7F9"/>
                </a:solidFill>
                <a:effectLst/>
                <a:latin typeface="Aptos" panose="020B0004020202020204" pitchFamily="34" charset="0"/>
              </a:rPr>
              <a:t>Lello</a:t>
            </a:r>
            <a:r>
              <a:rPr lang="en-GB" sz="1800" i="1" dirty="0">
                <a:solidFill>
                  <a:srgbClr val="F7F7F9"/>
                </a:solidFill>
                <a:effectLst/>
                <a:latin typeface="Aptos" panose="020B0004020202020204" pitchFamily="34" charset="0"/>
              </a:rPr>
              <a:t> </a:t>
            </a:r>
            <a:r>
              <a:rPr lang="en-GB" sz="1800" i="1" dirty="0" err="1">
                <a:solidFill>
                  <a:srgbClr val="F7F7F9"/>
                </a:solidFill>
                <a:effectLst/>
                <a:latin typeface="Aptos" panose="020B0004020202020204" pitchFamily="34" charset="0"/>
              </a:rPr>
              <a:t>Molinario</a:t>
            </a:r>
            <a:r>
              <a:rPr lang="en-GB" sz="1800" i="1" dirty="0">
                <a:solidFill>
                  <a:srgbClr val="F7F7F9"/>
                </a:solidFill>
                <a:effectLst/>
                <a:latin typeface="Aptos" panose="020B0004020202020204" pitchFamily="34" charset="0"/>
              </a:rPr>
              <a:t>, Federico Moro </a:t>
            </a:r>
            <a:endParaRPr lang="en-GB" i="1" dirty="0">
              <a:solidFill>
                <a:srgbClr val="F7F7F9"/>
              </a:solidFill>
              <a:latin typeface="Aptos" panose="020B0004020202020204" pitchFamily="34" charset="0"/>
            </a:endParaRPr>
          </a:p>
        </p:txBody>
      </p:sp>
      <p:sp>
        <p:nvSpPr>
          <p:cNvPr id="10" name="TextBox 9">
            <a:extLst>
              <a:ext uri="{FF2B5EF4-FFF2-40B4-BE49-F238E27FC236}">
                <a16:creationId xmlns:a16="http://schemas.microsoft.com/office/drawing/2014/main" id="{9343571D-801D-7A3F-88D1-3F4CA66F083C}"/>
              </a:ext>
            </a:extLst>
          </p:cNvPr>
          <p:cNvSpPr txBox="1"/>
          <p:nvPr/>
        </p:nvSpPr>
        <p:spPr>
          <a:xfrm>
            <a:off x="11543153" y="6705715"/>
            <a:ext cx="2173993" cy="923330"/>
          </a:xfrm>
          <a:prstGeom prst="rect">
            <a:avLst/>
          </a:prstGeom>
          <a:noFill/>
        </p:spPr>
        <p:txBody>
          <a:bodyPr wrap="none" rtlCol="0">
            <a:spAutoFit/>
          </a:bodyPr>
          <a:lstStyle/>
          <a:p>
            <a:pPr algn="r"/>
            <a:r>
              <a:rPr lang="en-GB" sz="1800" i="1" dirty="0">
                <a:solidFill>
                  <a:srgbClr val="F7F7F9"/>
                </a:solidFill>
                <a:effectLst/>
                <a:latin typeface="Aptos" panose="020B0004020202020204" pitchFamily="34" charset="0"/>
              </a:rPr>
              <a:t>Advisor: </a:t>
            </a:r>
            <a:endParaRPr lang="en-GB" i="1" dirty="0">
              <a:solidFill>
                <a:srgbClr val="F7F7F9"/>
              </a:solidFill>
              <a:latin typeface="Aptos" panose="020B0004020202020204" pitchFamily="34" charset="0"/>
            </a:endParaRPr>
          </a:p>
          <a:p>
            <a:pPr algn="r"/>
            <a:r>
              <a:rPr lang="en-GB" sz="1800" i="1" dirty="0">
                <a:solidFill>
                  <a:srgbClr val="F7F7F9"/>
                </a:solidFill>
                <a:effectLst/>
                <a:latin typeface="Aptos" panose="020B0004020202020204" pitchFamily="34" charset="0"/>
              </a:rPr>
              <a:t>Prof. Marco </a:t>
            </a:r>
            <a:r>
              <a:rPr lang="en-GB" sz="1800" i="1" dirty="0" err="1">
                <a:solidFill>
                  <a:srgbClr val="F7F7F9"/>
                </a:solidFill>
                <a:effectLst/>
                <a:latin typeface="Aptos" panose="020B0004020202020204" pitchFamily="34" charset="0"/>
              </a:rPr>
              <a:t>Martalò</a:t>
            </a:r>
            <a:r>
              <a:rPr lang="en-GB" sz="1800" i="1" dirty="0">
                <a:solidFill>
                  <a:srgbClr val="F7F7F9"/>
                </a:solidFill>
                <a:effectLst/>
                <a:latin typeface="Aptos" panose="020B0004020202020204" pitchFamily="34" charset="0"/>
              </a:rPr>
              <a:t> </a:t>
            </a:r>
            <a:endParaRPr lang="en-GB" i="1" dirty="0">
              <a:solidFill>
                <a:srgbClr val="F7F7F9"/>
              </a:solidFill>
              <a:latin typeface="Aptos" panose="020B0004020202020204" pitchFamily="34" charset="0"/>
            </a:endParaRPr>
          </a:p>
          <a:p>
            <a:pPr algn="r"/>
            <a:endParaRPr lang="en-IT" dirty="0">
              <a:solidFill>
                <a:srgbClr val="F7F7F9"/>
              </a:solidFill>
            </a:endParaRPr>
          </a:p>
        </p:txBody>
      </p:sp>
      <p:pic>
        <p:nvPicPr>
          <p:cNvPr id="12" name="Picture 11" descr="A black and white logo&#10;&#10;Description automatically generated">
            <a:extLst>
              <a:ext uri="{FF2B5EF4-FFF2-40B4-BE49-F238E27FC236}">
                <a16:creationId xmlns:a16="http://schemas.microsoft.com/office/drawing/2014/main" id="{96151B36-3237-69C5-627E-CAD869B0ED74}"/>
              </a:ext>
            </a:extLst>
          </p:cNvPr>
          <p:cNvPicPr>
            <a:picLocks noChangeAspect="1"/>
          </p:cNvPicPr>
          <p:nvPr/>
        </p:nvPicPr>
        <p:blipFill>
          <a:blip r:embed="rId3"/>
          <a:stretch>
            <a:fillRect/>
          </a:stretch>
        </p:blipFill>
        <p:spPr>
          <a:xfrm>
            <a:off x="5868273" y="2667873"/>
            <a:ext cx="2893853" cy="2893853"/>
          </a:xfrm>
          <a:prstGeom prst="rect">
            <a:avLst/>
          </a:prstGeom>
        </p:spPr>
      </p:pic>
      <p:pic>
        <p:nvPicPr>
          <p:cNvPr id="13" name="Picture 12" descr="A black rectangular object with white text&#10;&#10;Description automatically generated">
            <a:extLst>
              <a:ext uri="{FF2B5EF4-FFF2-40B4-BE49-F238E27FC236}">
                <a16:creationId xmlns:a16="http://schemas.microsoft.com/office/drawing/2014/main" id="{7571E5F5-C006-37E9-5E6C-F1D4E68355D0}"/>
              </a:ext>
            </a:extLst>
          </p:cNvPr>
          <p:cNvPicPr>
            <a:picLocks noChangeAspect="1"/>
          </p:cNvPicPr>
          <p:nvPr/>
        </p:nvPicPr>
        <p:blipFill>
          <a:blip r:embed="rId4"/>
          <a:stretch>
            <a:fillRect/>
          </a:stretch>
        </p:blipFill>
        <p:spPr>
          <a:xfrm>
            <a:off x="12630150" y="7790578"/>
            <a:ext cx="1892300" cy="3556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0"/>
          <p:cNvSpPr/>
          <p:nvPr/>
        </p:nvSpPr>
        <p:spPr>
          <a:xfrm>
            <a:off x="683656" y="537448"/>
            <a:ext cx="7454741" cy="610433"/>
          </a:xfrm>
          <a:prstGeom prst="rect">
            <a:avLst/>
          </a:prstGeom>
          <a:noFill/>
          <a:ln/>
        </p:spPr>
        <p:txBody>
          <a:bodyPr wrap="none" lIns="0" tIns="0" rIns="0" bIns="0" rtlCol="0" anchor="t"/>
          <a:lstStyle/>
          <a:p>
            <a:pPr marL="0" indent="0" algn="ctr">
              <a:lnSpc>
                <a:spcPts val="480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System Operation</a:t>
            </a:r>
            <a:endParaRPr lang="en-US" sz="4800" b="1" dirty="0">
              <a:solidFill>
                <a:srgbClr val="F7F7F9"/>
              </a:solidFill>
              <a:latin typeface="Aptos SemiBold" panose="020B0004020202020204" pitchFamily="34" charset="0"/>
            </a:endParaRPr>
          </a:p>
        </p:txBody>
      </p:sp>
      <p:sp>
        <p:nvSpPr>
          <p:cNvPr id="5" name="Text 1"/>
          <p:cNvSpPr/>
          <p:nvPr/>
        </p:nvSpPr>
        <p:spPr>
          <a:xfrm>
            <a:off x="1631394" y="1749802"/>
            <a:ext cx="2441853" cy="305157"/>
          </a:xfrm>
          <a:prstGeom prst="rect">
            <a:avLst/>
          </a:prstGeom>
          <a:noFill/>
          <a:ln/>
        </p:spPr>
        <p:txBody>
          <a:bodyPr wrap="none" lIns="0" tIns="0" rIns="0" bIns="0" rtlCol="0" anchor="t"/>
          <a:lstStyle/>
          <a:p>
            <a:pPr marL="0" indent="0" algn="l">
              <a:lnSpc>
                <a:spcPts val="24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Network Detection</a:t>
            </a:r>
            <a:endParaRPr lang="en-US" sz="2300" b="1" dirty="0">
              <a:solidFill>
                <a:srgbClr val="F7F7F9"/>
              </a:solidFill>
              <a:latin typeface="Aptos SemiBold" panose="020B0004020202020204" pitchFamily="34" charset="0"/>
            </a:endParaRPr>
          </a:p>
        </p:txBody>
      </p:sp>
      <p:sp>
        <p:nvSpPr>
          <p:cNvPr id="6" name="Text 2"/>
          <p:cNvSpPr/>
          <p:nvPr/>
        </p:nvSpPr>
        <p:spPr>
          <a:xfrm>
            <a:off x="1631394" y="2054959"/>
            <a:ext cx="6507004" cy="625078"/>
          </a:xfrm>
          <a:prstGeom prst="rect">
            <a:avLst/>
          </a:prstGeom>
          <a:noFill/>
          <a:ln/>
        </p:spPr>
        <p:txBody>
          <a:bodyPr wrap="square" lIns="0" tIns="0" rIns="0" bIns="0" rtlCol="0" anchor="t"/>
          <a:lstStyle/>
          <a:p>
            <a:pPr marL="0" indent="0" algn="l">
              <a:lnSpc>
                <a:spcPts val="2450"/>
              </a:lnSpc>
              <a:buNone/>
            </a:pPr>
            <a:r>
              <a:rPr lang="en-US" sz="1600" dirty="0">
                <a:solidFill>
                  <a:srgbClr val="F7F7F9"/>
                </a:solidFill>
                <a:latin typeface="Aptos" panose="020B0004020202020204" pitchFamily="34" charset="0"/>
                <a:ea typeface="Inter" pitchFamily="34" charset="-122"/>
                <a:cs typeface="Inter" pitchFamily="34" charset="-120"/>
              </a:rPr>
              <a:t>System scans for nearby Wi-Fi networks, identifying SSID, encryption type, and signal strength.</a:t>
            </a:r>
            <a:endParaRPr lang="en-US" sz="1600" dirty="0">
              <a:solidFill>
                <a:srgbClr val="F7F7F9"/>
              </a:solidFill>
              <a:latin typeface="Aptos" panose="020B0004020202020204" pitchFamily="34" charset="0"/>
            </a:endParaRPr>
          </a:p>
        </p:txBody>
      </p:sp>
      <p:sp>
        <p:nvSpPr>
          <p:cNvPr id="8" name="Text 3"/>
          <p:cNvSpPr/>
          <p:nvPr/>
        </p:nvSpPr>
        <p:spPr>
          <a:xfrm>
            <a:off x="1631394" y="3312616"/>
            <a:ext cx="2441853" cy="305157"/>
          </a:xfrm>
          <a:prstGeom prst="rect">
            <a:avLst/>
          </a:prstGeom>
          <a:noFill/>
          <a:ln/>
        </p:spPr>
        <p:txBody>
          <a:bodyPr wrap="none" lIns="0" tIns="0" rIns="0" bIns="0" rtlCol="0" anchor="t"/>
          <a:lstStyle/>
          <a:p>
            <a:pPr marL="0" indent="0" algn="l">
              <a:lnSpc>
                <a:spcPts val="24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Packet Capture</a:t>
            </a:r>
            <a:endParaRPr lang="en-US" sz="2300" b="1" dirty="0">
              <a:solidFill>
                <a:srgbClr val="F7F7F9"/>
              </a:solidFill>
              <a:latin typeface="Aptos SemiBold" panose="020B0004020202020204" pitchFamily="34" charset="0"/>
            </a:endParaRPr>
          </a:p>
        </p:txBody>
      </p:sp>
      <p:sp>
        <p:nvSpPr>
          <p:cNvPr id="9" name="Text 4"/>
          <p:cNvSpPr/>
          <p:nvPr/>
        </p:nvSpPr>
        <p:spPr>
          <a:xfrm>
            <a:off x="1631394" y="3617773"/>
            <a:ext cx="6507004" cy="625078"/>
          </a:xfrm>
          <a:prstGeom prst="rect">
            <a:avLst/>
          </a:prstGeom>
          <a:noFill/>
          <a:ln/>
        </p:spPr>
        <p:txBody>
          <a:bodyPr wrap="square" lIns="0" tIns="0" rIns="0" bIns="0" rtlCol="0" anchor="t"/>
          <a:lstStyle/>
          <a:p>
            <a:pPr marL="0" indent="0" algn="l">
              <a:lnSpc>
                <a:spcPts val="2450"/>
              </a:lnSpc>
              <a:buNone/>
            </a:pPr>
            <a:r>
              <a:rPr lang="en-US" sz="1600" dirty="0">
                <a:solidFill>
                  <a:srgbClr val="F7F7F9"/>
                </a:solidFill>
                <a:latin typeface="Aptos" panose="020B0004020202020204" pitchFamily="34" charset="0"/>
                <a:ea typeface="Inter" pitchFamily="34" charset="-122"/>
                <a:cs typeface="Inter" pitchFamily="34" charset="-120"/>
              </a:rPr>
              <a:t>Targeted networks are analysed using tools like besside-ng to capture authentication handshakes.</a:t>
            </a:r>
            <a:endParaRPr lang="en-US" sz="1600" dirty="0">
              <a:solidFill>
                <a:srgbClr val="F7F7F9"/>
              </a:solidFill>
              <a:latin typeface="Aptos" panose="020B0004020202020204" pitchFamily="34" charset="0"/>
            </a:endParaRPr>
          </a:p>
        </p:txBody>
      </p:sp>
      <p:sp>
        <p:nvSpPr>
          <p:cNvPr id="11" name="Text 5"/>
          <p:cNvSpPr/>
          <p:nvPr/>
        </p:nvSpPr>
        <p:spPr>
          <a:xfrm>
            <a:off x="1631394" y="4875431"/>
            <a:ext cx="2441853" cy="305157"/>
          </a:xfrm>
          <a:prstGeom prst="rect">
            <a:avLst/>
          </a:prstGeom>
          <a:noFill/>
          <a:ln/>
        </p:spPr>
        <p:txBody>
          <a:bodyPr wrap="none" lIns="0" tIns="0" rIns="0" bIns="0" rtlCol="0" anchor="t"/>
          <a:lstStyle/>
          <a:p>
            <a:pPr marL="0" indent="0" algn="l">
              <a:lnSpc>
                <a:spcPts val="24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Password Cracking</a:t>
            </a:r>
            <a:endParaRPr lang="en-US" sz="2300" b="1" dirty="0">
              <a:solidFill>
                <a:srgbClr val="F7F7F9"/>
              </a:solidFill>
              <a:latin typeface="Aptos SemiBold" panose="020B0004020202020204" pitchFamily="34" charset="0"/>
            </a:endParaRPr>
          </a:p>
        </p:txBody>
      </p:sp>
      <p:sp>
        <p:nvSpPr>
          <p:cNvPr id="12" name="Text 6"/>
          <p:cNvSpPr/>
          <p:nvPr/>
        </p:nvSpPr>
        <p:spPr>
          <a:xfrm>
            <a:off x="1631394" y="5180587"/>
            <a:ext cx="6507004" cy="625078"/>
          </a:xfrm>
          <a:prstGeom prst="rect">
            <a:avLst/>
          </a:prstGeom>
          <a:noFill/>
          <a:ln/>
        </p:spPr>
        <p:txBody>
          <a:bodyPr wrap="square" lIns="0" tIns="0" rIns="0" bIns="0" rtlCol="0" anchor="t"/>
          <a:lstStyle/>
          <a:p>
            <a:pPr marL="0" indent="0" algn="l">
              <a:lnSpc>
                <a:spcPts val="2450"/>
              </a:lnSpc>
              <a:buNone/>
            </a:pPr>
            <a:r>
              <a:rPr lang="en-US" sz="1600" dirty="0">
                <a:solidFill>
                  <a:srgbClr val="F7F7F9"/>
                </a:solidFill>
                <a:latin typeface="Aptos" panose="020B0004020202020204" pitchFamily="34" charset="0"/>
                <a:ea typeface="Inter" pitchFamily="34" charset="-122"/>
                <a:cs typeface="Inter" pitchFamily="34" charset="-120"/>
              </a:rPr>
              <a:t>Captured handshakes are processed with aircrack-ng to attempt password recovery using dictionaries.</a:t>
            </a:r>
            <a:endParaRPr lang="en-US" sz="1600" dirty="0">
              <a:solidFill>
                <a:srgbClr val="F7F7F9"/>
              </a:solidFill>
              <a:latin typeface="Aptos" panose="020B0004020202020204" pitchFamily="34" charset="0"/>
            </a:endParaRPr>
          </a:p>
        </p:txBody>
      </p:sp>
      <p:sp>
        <p:nvSpPr>
          <p:cNvPr id="14" name="Text 7"/>
          <p:cNvSpPr/>
          <p:nvPr/>
        </p:nvSpPr>
        <p:spPr>
          <a:xfrm>
            <a:off x="1631394" y="6438245"/>
            <a:ext cx="2565559" cy="305157"/>
          </a:xfrm>
          <a:prstGeom prst="rect">
            <a:avLst/>
          </a:prstGeom>
          <a:noFill/>
          <a:ln/>
        </p:spPr>
        <p:txBody>
          <a:bodyPr wrap="none" lIns="0" tIns="0" rIns="0" bIns="0" rtlCol="0" anchor="t"/>
          <a:lstStyle/>
          <a:p>
            <a:pPr marL="0" indent="0" algn="l">
              <a:lnSpc>
                <a:spcPts val="24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Vulnerability Scanning</a:t>
            </a:r>
            <a:endParaRPr lang="en-US" sz="2300" b="1" dirty="0">
              <a:solidFill>
                <a:srgbClr val="F7F7F9"/>
              </a:solidFill>
              <a:latin typeface="Aptos SemiBold" panose="020B0004020202020204" pitchFamily="34" charset="0"/>
            </a:endParaRPr>
          </a:p>
        </p:txBody>
      </p:sp>
      <p:sp>
        <p:nvSpPr>
          <p:cNvPr id="15" name="Text 8"/>
          <p:cNvSpPr/>
          <p:nvPr/>
        </p:nvSpPr>
        <p:spPr>
          <a:xfrm>
            <a:off x="1631394" y="6743402"/>
            <a:ext cx="6507004" cy="625078"/>
          </a:xfrm>
          <a:prstGeom prst="rect">
            <a:avLst/>
          </a:prstGeom>
          <a:noFill/>
          <a:ln/>
        </p:spPr>
        <p:txBody>
          <a:bodyPr wrap="square" lIns="0" tIns="0" rIns="0" bIns="0" rtlCol="0" anchor="t"/>
          <a:lstStyle/>
          <a:p>
            <a:pPr marL="0" indent="0" algn="l">
              <a:lnSpc>
                <a:spcPts val="2450"/>
              </a:lnSpc>
              <a:buNone/>
            </a:pPr>
            <a:r>
              <a:rPr lang="en-US" sz="1600" dirty="0">
                <a:solidFill>
                  <a:srgbClr val="F7F7F9"/>
                </a:solidFill>
                <a:latin typeface="Aptos" panose="020B0004020202020204" pitchFamily="34" charset="0"/>
                <a:ea typeface="Inter" pitchFamily="34" charset="-122"/>
                <a:cs typeface="Inter" pitchFamily="34" charset="-120"/>
              </a:rPr>
              <a:t>Nmap is utilised to identify potential security weaknesses in successfully accessed networks.</a:t>
            </a:r>
            <a:endParaRPr lang="en-US" sz="1600" dirty="0">
              <a:solidFill>
                <a:srgbClr val="F7F7F9"/>
              </a:solidFill>
              <a:latin typeface="Aptos" panose="020B0004020202020204" pitchFamily="34" charset="0"/>
            </a:endParaRPr>
          </a:p>
        </p:txBody>
      </p:sp>
      <p:pic>
        <p:nvPicPr>
          <p:cNvPr id="17" name="Picture 16" descr="A computer and a computer tower&#10;&#10;Description automatically generated with medium confidence">
            <a:extLst>
              <a:ext uri="{FF2B5EF4-FFF2-40B4-BE49-F238E27FC236}">
                <a16:creationId xmlns:a16="http://schemas.microsoft.com/office/drawing/2014/main" id="{737005A8-6FE1-A808-93B7-6C9DBA38D0AF}"/>
              </a:ext>
            </a:extLst>
          </p:cNvPr>
          <p:cNvPicPr>
            <a:picLocks noChangeAspect="1"/>
          </p:cNvPicPr>
          <p:nvPr/>
        </p:nvPicPr>
        <p:blipFill>
          <a:blip r:embed="rId3"/>
          <a:srcRect l="18588" r="13294"/>
          <a:stretch/>
        </p:blipFill>
        <p:spPr>
          <a:xfrm>
            <a:off x="8753356" y="0"/>
            <a:ext cx="5869008" cy="8229600"/>
          </a:xfrm>
          <a:prstGeom prst="rect">
            <a:avLst/>
          </a:prstGeom>
        </p:spPr>
      </p:pic>
      <p:sp>
        <p:nvSpPr>
          <p:cNvPr id="18" name="Shape 1">
            <a:extLst>
              <a:ext uri="{FF2B5EF4-FFF2-40B4-BE49-F238E27FC236}">
                <a16:creationId xmlns:a16="http://schemas.microsoft.com/office/drawing/2014/main" id="{991DD5E2-EA78-BD5A-C28E-51A09ACA743E}"/>
              </a:ext>
            </a:extLst>
          </p:cNvPr>
          <p:cNvSpPr/>
          <p:nvPr/>
        </p:nvSpPr>
        <p:spPr>
          <a:xfrm>
            <a:off x="726400" y="1824633"/>
            <a:ext cx="466963" cy="466963"/>
          </a:xfrm>
          <a:prstGeom prst="roundRect">
            <a:avLst>
              <a:gd name="adj" fmla="val 6668"/>
            </a:avLst>
          </a:prstGeom>
          <a:solidFill>
            <a:srgbClr val="4C5052"/>
          </a:solidFill>
          <a:ln/>
        </p:spPr>
        <p:txBody>
          <a:bodyPr/>
          <a:lstStyle/>
          <a:p>
            <a:endParaRPr lang="en-IT"/>
          </a:p>
        </p:txBody>
      </p:sp>
      <p:sp>
        <p:nvSpPr>
          <p:cNvPr id="19" name="Text 2">
            <a:extLst>
              <a:ext uri="{FF2B5EF4-FFF2-40B4-BE49-F238E27FC236}">
                <a16:creationId xmlns:a16="http://schemas.microsoft.com/office/drawing/2014/main" id="{47C75086-C223-F7E0-3B42-09247C38A4A9}"/>
              </a:ext>
            </a:extLst>
          </p:cNvPr>
          <p:cNvSpPr/>
          <p:nvPr/>
        </p:nvSpPr>
        <p:spPr>
          <a:xfrm>
            <a:off x="908804" y="1902381"/>
            <a:ext cx="102156"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1</a:t>
            </a:r>
            <a:endParaRPr lang="en-US" sz="2450" dirty="0"/>
          </a:p>
        </p:txBody>
      </p:sp>
      <p:sp>
        <p:nvSpPr>
          <p:cNvPr id="20" name="Shape 5">
            <a:extLst>
              <a:ext uri="{FF2B5EF4-FFF2-40B4-BE49-F238E27FC236}">
                <a16:creationId xmlns:a16="http://schemas.microsoft.com/office/drawing/2014/main" id="{A192A76F-3C17-A582-D8DC-B7273BD9A189}"/>
              </a:ext>
            </a:extLst>
          </p:cNvPr>
          <p:cNvSpPr/>
          <p:nvPr/>
        </p:nvSpPr>
        <p:spPr>
          <a:xfrm>
            <a:off x="726400" y="3378279"/>
            <a:ext cx="466963" cy="466963"/>
          </a:xfrm>
          <a:prstGeom prst="roundRect">
            <a:avLst>
              <a:gd name="adj" fmla="val 6668"/>
            </a:avLst>
          </a:prstGeom>
          <a:solidFill>
            <a:srgbClr val="4C5052"/>
          </a:solidFill>
          <a:ln/>
        </p:spPr>
        <p:txBody>
          <a:bodyPr/>
          <a:lstStyle/>
          <a:p>
            <a:endParaRPr lang="en-IT"/>
          </a:p>
        </p:txBody>
      </p:sp>
      <p:sp>
        <p:nvSpPr>
          <p:cNvPr id="21" name="Text 6">
            <a:extLst>
              <a:ext uri="{FF2B5EF4-FFF2-40B4-BE49-F238E27FC236}">
                <a16:creationId xmlns:a16="http://schemas.microsoft.com/office/drawing/2014/main" id="{83D10B75-CE87-C9BC-6816-F2DB03050720}"/>
              </a:ext>
            </a:extLst>
          </p:cNvPr>
          <p:cNvSpPr/>
          <p:nvPr/>
        </p:nvSpPr>
        <p:spPr>
          <a:xfrm>
            <a:off x="869990" y="3456027"/>
            <a:ext cx="179665"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2</a:t>
            </a:r>
            <a:endParaRPr lang="en-US" sz="2450" dirty="0"/>
          </a:p>
        </p:txBody>
      </p:sp>
      <p:sp>
        <p:nvSpPr>
          <p:cNvPr id="22" name="Shape 9">
            <a:extLst>
              <a:ext uri="{FF2B5EF4-FFF2-40B4-BE49-F238E27FC236}">
                <a16:creationId xmlns:a16="http://schemas.microsoft.com/office/drawing/2014/main" id="{907A9E90-A77A-8ECF-730E-97F4E663A58F}"/>
              </a:ext>
            </a:extLst>
          </p:cNvPr>
          <p:cNvSpPr/>
          <p:nvPr/>
        </p:nvSpPr>
        <p:spPr>
          <a:xfrm>
            <a:off x="726400" y="4931926"/>
            <a:ext cx="466963" cy="466963"/>
          </a:xfrm>
          <a:prstGeom prst="roundRect">
            <a:avLst>
              <a:gd name="adj" fmla="val 6668"/>
            </a:avLst>
          </a:prstGeom>
          <a:solidFill>
            <a:srgbClr val="4C5052"/>
          </a:solidFill>
          <a:ln/>
        </p:spPr>
        <p:txBody>
          <a:bodyPr/>
          <a:lstStyle/>
          <a:p>
            <a:endParaRPr lang="en-IT"/>
          </a:p>
        </p:txBody>
      </p:sp>
      <p:sp>
        <p:nvSpPr>
          <p:cNvPr id="23" name="Text 10">
            <a:extLst>
              <a:ext uri="{FF2B5EF4-FFF2-40B4-BE49-F238E27FC236}">
                <a16:creationId xmlns:a16="http://schemas.microsoft.com/office/drawing/2014/main" id="{2EA498F4-6E55-5232-B8DF-D1C5B5C23F55}"/>
              </a:ext>
            </a:extLst>
          </p:cNvPr>
          <p:cNvSpPr/>
          <p:nvPr/>
        </p:nvSpPr>
        <p:spPr>
          <a:xfrm>
            <a:off x="867370" y="5009674"/>
            <a:ext cx="184904"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3</a:t>
            </a:r>
            <a:endParaRPr lang="en-US" sz="2450" dirty="0"/>
          </a:p>
        </p:txBody>
      </p:sp>
      <p:sp>
        <p:nvSpPr>
          <p:cNvPr id="24" name="Shape 13">
            <a:extLst>
              <a:ext uri="{FF2B5EF4-FFF2-40B4-BE49-F238E27FC236}">
                <a16:creationId xmlns:a16="http://schemas.microsoft.com/office/drawing/2014/main" id="{D1834E42-F604-2260-F548-A9E942BB3EBF}"/>
              </a:ext>
            </a:extLst>
          </p:cNvPr>
          <p:cNvSpPr/>
          <p:nvPr/>
        </p:nvSpPr>
        <p:spPr>
          <a:xfrm>
            <a:off x="726400" y="6485573"/>
            <a:ext cx="466963" cy="466963"/>
          </a:xfrm>
          <a:prstGeom prst="roundRect">
            <a:avLst>
              <a:gd name="adj" fmla="val 6668"/>
            </a:avLst>
          </a:prstGeom>
          <a:solidFill>
            <a:srgbClr val="4C5052"/>
          </a:solidFill>
          <a:ln/>
        </p:spPr>
        <p:txBody>
          <a:bodyPr/>
          <a:lstStyle/>
          <a:p>
            <a:endParaRPr lang="en-IT"/>
          </a:p>
        </p:txBody>
      </p:sp>
      <p:sp>
        <p:nvSpPr>
          <p:cNvPr id="25" name="Text 14">
            <a:extLst>
              <a:ext uri="{FF2B5EF4-FFF2-40B4-BE49-F238E27FC236}">
                <a16:creationId xmlns:a16="http://schemas.microsoft.com/office/drawing/2014/main" id="{DFED60FE-B05F-79B2-F8B1-72DF80618B71}"/>
              </a:ext>
            </a:extLst>
          </p:cNvPr>
          <p:cNvSpPr/>
          <p:nvPr/>
        </p:nvSpPr>
        <p:spPr>
          <a:xfrm>
            <a:off x="863203" y="6563320"/>
            <a:ext cx="193358"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4</a:t>
            </a:r>
            <a:endParaRPr lang="en-US" sz="24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3" name="Text 0"/>
          <p:cNvSpPr/>
          <p:nvPr/>
        </p:nvSpPr>
        <p:spPr>
          <a:xfrm>
            <a:off x="573604" y="939760"/>
            <a:ext cx="7415927" cy="966425"/>
          </a:xfrm>
          <a:prstGeom prst="rect">
            <a:avLst/>
          </a:prstGeom>
          <a:noFill/>
          <a:ln/>
        </p:spPr>
        <p:txBody>
          <a:bodyPr wrap="square" lIns="0" tIns="0" rIns="0" bIns="0" rtlCol="0" anchor="t"/>
          <a:lstStyle/>
          <a:p>
            <a:pPr marL="0" indent="0" algn="ctr">
              <a:lnSpc>
                <a:spcPts val="6050"/>
              </a:lnSpc>
              <a:buNone/>
            </a:pPr>
            <a:r>
              <a:rPr lang="en-US" sz="4850" b="1" dirty="0">
                <a:solidFill>
                  <a:srgbClr val="F7F7F9"/>
                </a:solidFill>
                <a:latin typeface="Aptos SemiBold" panose="020B0004020202020204" pitchFamily="34" charset="0"/>
                <a:ea typeface="DM Sans Medium" pitchFamily="34" charset="-122"/>
                <a:cs typeface="DM Sans Medium" pitchFamily="34" charset="-120"/>
              </a:rPr>
              <a:t>Data Analysis &amp; </a:t>
            </a:r>
            <a:r>
              <a:rPr lang="en-US" sz="4800" b="1" dirty="0">
                <a:solidFill>
                  <a:srgbClr val="F7F7F9"/>
                </a:solidFill>
                <a:latin typeface="Aptos SemiBold" panose="020B0004020202020204" pitchFamily="34" charset="0"/>
                <a:ea typeface="DM Sans Medium" pitchFamily="34" charset="-122"/>
                <a:cs typeface="DM Sans Medium" pitchFamily="34" charset="-120"/>
              </a:rPr>
              <a:t>Reporting</a:t>
            </a:r>
            <a:endParaRPr lang="en-US" sz="4800" b="1" dirty="0">
              <a:solidFill>
                <a:srgbClr val="F7F7F9"/>
              </a:solidFill>
              <a:latin typeface="Aptos SemiBold" panose="020B0004020202020204" pitchFamily="34" charset="0"/>
            </a:endParaRPr>
          </a:p>
        </p:txBody>
      </p:sp>
      <p:sp>
        <p:nvSpPr>
          <p:cNvPr id="4" name="Shape 1"/>
          <p:cNvSpPr/>
          <p:nvPr/>
        </p:nvSpPr>
        <p:spPr>
          <a:xfrm>
            <a:off x="457201" y="2993583"/>
            <a:ext cx="7822764" cy="3933689"/>
          </a:xfrm>
          <a:prstGeom prst="roundRect">
            <a:avLst>
              <a:gd name="adj" fmla="val 4744"/>
            </a:avLst>
          </a:prstGeom>
          <a:noFill/>
          <a:ln w="15240">
            <a:solidFill>
              <a:srgbClr val="FFFFFF">
                <a:alpha val="24000"/>
              </a:srgbClr>
            </a:solidFill>
            <a:prstDash val="solid"/>
          </a:ln>
        </p:spPr>
        <p:txBody>
          <a:bodyPr/>
          <a:lstStyle/>
          <a:p>
            <a:endParaRPr lang="en-IT"/>
          </a:p>
        </p:txBody>
      </p:sp>
      <p:sp>
        <p:nvSpPr>
          <p:cNvPr id="5" name="Shape 2"/>
          <p:cNvSpPr/>
          <p:nvPr/>
        </p:nvSpPr>
        <p:spPr>
          <a:xfrm>
            <a:off x="457201" y="3033593"/>
            <a:ext cx="7807523" cy="936308"/>
          </a:xfrm>
          <a:prstGeom prst="rect">
            <a:avLst/>
          </a:prstGeom>
          <a:solidFill>
            <a:srgbClr val="FFFFFF">
              <a:alpha val="4000"/>
            </a:srgbClr>
          </a:solidFill>
          <a:ln/>
        </p:spPr>
        <p:txBody>
          <a:bodyPr/>
          <a:lstStyle/>
          <a:p>
            <a:endParaRPr lang="en-IT" sz="2300" b="1" dirty="0">
              <a:latin typeface="Aptos SemiBold" panose="020B0004020202020204" pitchFamily="34" charset="0"/>
            </a:endParaRPr>
          </a:p>
        </p:txBody>
      </p:sp>
      <p:sp>
        <p:nvSpPr>
          <p:cNvPr id="6" name="Text 3"/>
          <p:cNvSpPr/>
          <p:nvPr/>
        </p:nvSpPr>
        <p:spPr>
          <a:xfrm>
            <a:off x="772359" y="3216139"/>
            <a:ext cx="1842730" cy="790099"/>
          </a:xfrm>
          <a:prstGeom prst="rect">
            <a:avLst/>
          </a:prstGeom>
          <a:noFill/>
          <a:ln/>
        </p:spPr>
        <p:txBody>
          <a:bodyPr wrap="square" lIns="0" tIns="0" rIns="0" bIns="0" rtlCol="0" anchor="t"/>
          <a:lstStyle/>
          <a:p>
            <a:pPr marL="0" indent="0">
              <a:lnSpc>
                <a:spcPts val="3100"/>
              </a:lnSpc>
              <a:buNone/>
            </a:pPr>
            <a:r>
              <a:rPr lang="en-US" sz="2100" b="1" dirty="0">
                <a:solidFill>
                  <a:srgbClr val="F7F7F9"/>
                </a:solidFill>
                <a:latin typeface="Aptos SemiBold" panose="020B0004020202020204" pitchFamily="34" charset="0"/>
                <a:ea typeface="Inter" pitchFamily="34" charset="-122"/>
                <a:cs typeface="Inter" pitchFamily="34" charset="-120"/>
              </a:rPr>
              <a:t>Network SSID</a:t>
            </a:r>
            <a:endParaRPr lang="en-US" sz="2100" b="1" dirty="0">
              <a:solidFill>
                <a:srgbClr val="F7F7F9"/>
              </a:solidFill>
              <a:latin typeface="Aptos SemiBold" panose="020B0004020202020204" pitchFamily="34" charset="0"/>
            </a:endParaRPr>
          </a:p>
        </p:txBody>
      </p:sp>
      <p:sp>
        <p:nvSpPr>
          <p:cNvPr id="7" name="Text 4"/>
          <p:cNvSpPr/>
          <p:nvPr/>
        </p:nvSpPr>
        <p:spPr>
          <a:xfrm>
            <a:off x="2809085" y="3216139"/>
            <a:ext cx="1837525" cy="395049"/>
          </a:xfrm>
          <a:prstGeom prst="rect">
            <a:avLst/>
          </a:prstGeom>
          <a:noFill/>
          <a:ln/>
        </p:spPr>
        <p:txBody>
          <a:bodyPr wrap="none" lIns="0" tIns="0" rIns="0" bIns="0" rtlCol="0" anchor="t"/>
          <a:lstStyle/>
          <a:p>
            <a:pPr marL="0" indent="0">
              <a:lnSpc>
                <a:spcPts val="3100"/>
              </a:lnSpc>
              <a:buNone/>
            </a:pPr>
            <a:r>
              <a:rPr lang="en-US" sz="2100" b="1" dirty="0">
                <a:solidFill>
                  <a:srgbClr val="F7F7F9"/>
                </a:solidFill>
                <a:latin typeface="Aptos SemiBold" panose="020B0004020202020204" pitchFamily="34" charset="0"/>
                <a:ea typeface="Inter" pitchFamily="34" charset="-122"/>
                <a:cs typeface="Inter" pitchFamily="34" charset="-120"/>
              </a:rPr>
              <a:t>Encryption</a:t>
            </a:r>
            <a:endParaRPr lang="en-US" sz="2100" b="1" dirty="0">
              <a:solidFill>
                <a:srgbClr val="F7F7F9"/>
              </a:solidFill>
              <a:latin typeface="Aptos SemiBold" panose="020B0004020202020204" pitchFamily="34" charset="0"/>
            </a:endParaRPr>
          </a:p>
        </p:txBody>
      </p:sp>
      <p:sp>
        <p:nvSpPr>
          <p:cNvPr id="8" name="Text 5"/>
          <p:cNvSpPr/>
          <p:nvPr/>
        </p:nvSpPr>
        <p:spPr>
          <a:xfrm>
            <a:off x="4281567" y="3048214"/>
            <a:ext cx="1837525" cy="790099"/>
          </a:xfrm>
          <a:prstGeom prst="rect">
            <a:avLst/>
          </a:prstGeom>
          <a:noFill/>
          <a:ln/>
        </p:spPr>
        <p:txBody>
          <a:bodyPr wrap="square" lIns="0" tIns="0" rIns="0" bIns="0" rtlCol="0" anchor="t"/>
          <a:lstStyle/>
          <a:p>
            <a:pPr marL="0" indent="0" algn="ctr">
              <a:lnSpc>
                <a:spcPts val="3100"/>
              </a:lnSpc>
              <a:buNone/>
            </a:pPr>
            <a:r>
              <a:rPr lang="en-US" sz="2100" b="1" dirty="0">
                <a:solidFill>
                  <a:srgbClr val="F7F7F9"/>
                </a:solidFill>
                <a:latin typeface="Aptos SemiBold" panose="020B0004020202020204" pitchFamily="34" charset="0"/>
                <a:ea typeface="Inter" pitchFamily="34" charset="-122"/>
                <a:cs typeface="Inter" pitchFamily="34" charset="-120"/>
              </a:rPr>
              <a:t>Password Recovered</a:t>
            </a:r>
            <a:endParaRPr lang="en-US" sz="2100" b="1" dirty="0">
              <a:solidFill>
                <a:srgbClr val="F7F7F9"/>
              </a:solidFill>
              <a:latin typeface="Aptos SemiBold" panose="020B0004020202020204" pitchFamily="34" charset="0"/>
            </a:endParaRPr>
          </a:p>
        </p:txBody>
      </p:sp>
      <p:sp>
        <p:nvSpPr>
          <p:cNvPr id="9" name="Text 6"/>
          <p:cNvSpPr/>
          <p:nvPr/>
        </p:nvSpPr>
        <p:spPr>
          <a:xfrm>
            <a:off x="6145309" y="3048624"/>
            <a:ext cx="1842730" cy="790099"/>
          </a:xfrm>
          <a:prstGeom prst="rect">
            <a:avLst/>
          </a:prstGeom>
          <a:noFill/>
          <a:ln/>
        </p:spPr>
        <p:txBody>
          <a:bodyPr wrap="square" lIns="0" tIns="0" rIns="0" bIns="0" rtlCol="0" anchor="t"/>
          <a:lstStyle/>
          <a:p>
            <a:pPr marL="0" indent="0" algn="ctr">
              <a:lnSpc>
                <a:spcPts val="3100"/>
              </a:lnSpc>
              <a:buNone/>
            </a:pPr>
            <a:r>
              <a:rPr lang="en-US" sz="2100" b="1" dirty="0">
                <a:solidFill>
                  <a:srgbClr val="F7F7F9"/>
                </a:solidFill>
                <a:latin typeface="Aptos SemiBold" panose="020B0004020202020204" pitchFamily="34" charset="0"/>
                <a:ea typeface="Inter" pitchFamily="34" charset="-122"/>
                <a:cs typeface="Inter" pitchFamily="34" charset="-120"/>
              </a:rPr>
              <a:t>Vulnerabilities Found</a:t>
            </a:r>
            <a:endParaRPr lang="en-US" sz="2100" b="1" dirty="0">
              <a:solidFill>
                <a:srgbClr val="F7F7F9"/>
              </a:solidFill>
              <a:latin typeface="Aptos SemiBold" panose="020B0004020202020204" pitchFamily="34" charset="0"/>
            </a:endParaRPr>
          </a:p>
        </p:txBody>
      </p:sp>
      <p:sp>
        <p:nvSpPr>
          <p:cNvPr id="10" name="Shape 7"/>
          <p:cNvSpPr/>
          <p:nvPr/>
        </p:nvSpPr>
        <p:spPr>
          <a:xfrm>
            <a:off x="417730" y="3984068"/>
            <a:ext cx="7807523" cy="1101566"/>
          </a:xfrm>
          <a:prstGeom prst="rect">
            <a:avLst/>
          </a:prstGeom>
          <a:solidFill>
            <a:srgbClr val="000000">
              <a:alpha val="4000"/>
            </a:srgbClr>
          </a:solidFill>
          <a:ln/>
        </p:spPr>
        <p:txBody>
          <a:bodyPr/>
          <a:lstStyle/>
          <a:p>
            <a:endParaRPr lang="en-IT"/>
          </a:p>
        </p:txBody>
      </p:sp>
      <p:sp>
        <p:nvSpPr>
          <p:cNvPr id="11" name="Text 8"/>
          <p:cNvSpPr/>
          <p:nvPr/>
        </p:nvSpPr>
        <p:spPr>
          <a:xfrm>
            <a:off x="632461" y="4256601"/>
            <a:ext cx="1842729" cy="790099"/>
          </a:xfrm>
          <a:prstGeom prst="rect">
            <a:avLst/>
          </a:prstGeom>
          <a:noFill/>
          <a:ln/>
        </p:spPr>
        <p:txBody>
          <a:bodyPr wrap="square" lIns="0" tIns="0" rIns="0" bIns="0" rtlCol="0" anchor="t"/>
          <a:lstStyle/>
          <a:p>
            <a:pPr marL="0" indent="0" algn="ctr">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SOSSU</a:t>
            </a:r>
            <a:endParaRPr lang="en-US" sz="1900" dirty="0">
              <a:latin typeface="Aptos" panose="020B0004020202020204" pitchFamily="34" charset="0"/>
            </a:endParaRPr>
          </a:p>
        </p:txBody>
      </p:sp>
      <p:sp>
        <p:nvSpPr>
          <p:cNvPr id="12" name="Text 9"/>
          <p:cNvSpPr/>
          <p:nvPr/>
        </p:nvSpPr>
        <p:spPr>
          <a:xfrm>
            <a:off x="3135511" y="4261974"/>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WPA2</a:t>
            </a:r>
            <a:endParaRPr lang="en-US" sz="1900" dirty="0">
              <a:latin typeface="Aptos" panose="020B0004020202020204" pitchFamily="34" charset="0"/>
            </a:endParaRPr>
          </a:p>
        </p:txBody>
      </p:sp>
      <p:sp>
        <p:nvSpPr>
          <p:cNvPr id="13" name="Text 10"/>
          <p:cNvSpPr/>
          <p:nvPr/>
        </p:nvSpPr>
        <p:spPr>
          <a:xfrm>
            <a:off x="4967932" y="4269967"/>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Yes</a:t>
            </a:r>
            <a:endParaRPr lang="en-US" sz="1900" dirty="0">
              <a:latin typeface="Aptos" panose="020B0004020202020204" pitchFamily="34" charset="0"/>
            </a:endParaRPr>
          </a:p>
        </p:txBody>
      </p:sp>
      <p:sp>
        <p:nvSpPr>
          <p:cNvPr id="14" name="Text 11"/>
          <p:cNvSpPr/>
          <p:nvPr/>
        </p:nvSpPr>
        <p:spPr>
          <a:xfrm>
            <a:off x="6669049" y="4268199"/>
            <a:ext cx="646152" cy="395049"/>
          </a:xfrm>
          <a:prstGeom prst="rect">
            <a:avLst/>
          </a:prstGeom>
          <a:noFill/>
          <a:ln/>
        </p:spPr>
        <p:txBody>
          <a:bodyPr wrap="none" lIns="0" tIns="0" rIns="0" bIns="0" rtlCol="0" anchor="t"/>
          <a:lstStyle/>
          <a:p>
            <a:pPr marL="0" indent="0" algn="ctr">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2</a:t>
            </a:r>
            <a:endParaRPr lang="en-US" sz="1900" dirty="0">
              <a:latin typeface="Aptos" panose="020B0004020202020204" pitchFamily="34" charset="0"/>
            </a:endParaRPr>
          </a:p>
        </p:txBody>
      </p:sp>
      <p:sp>
        <p:nvSpPr>
          <p:cNvPr id="15" name="Shape 12"/>
          <p:cNvSpPr/>
          <p:nvPr/>
        </p:nvSpPr>
        <p:spPr>
          <a:xfrm>
            <a:off x="457201" y="5071467"/>
            <a:ext cx="7807523" cy="1101566"/>
          </a:xfrm>
          <a:prstGeom prst="rect">
            <a:avLst/>
          </a:prstGeom>
          <a:solidFill>
            <a:srgbClr val="FFFFFF">
              <a:alpha val="4000"/>
            </a:srgbClr>
          </a:solidFill>
          <a:ln/>
        </p:spPr>
        <p:txBody>
          <a:bodyPr/>
          <a:lstStyle/>
          <a:p>
            <a:endParaRPr lang="en-IT" dirty="0"/>
          </a:p>
        </p:txBody>
      </p:sp>
      <p:sp>
        <p:nvSpPr>
          <p:cNvPr id="16" name="Text 13"/>
          <p:cNvSpPr/>
          <p:nvPr/>
        </p:nvSpPr>
        <p:spPr>
          <a:xfrm>
            <a:off x="702411" y="5338525"/>
            <a:ext cx="1702830" cy="790099"/>
          </a:xfrm>
          <a:prstGeom prst="rect">
            <a:avLst/>
          </a:prstGeom>
          <a:noFill/>
          <a:ln/>
        </p:spPr>
        <p:txBody>
          <a:bodyPr wrap="square" lIns="0" tIns="0" rIns="0" bIns="0" rtlCol="0" anchor="t"/>
          <a:lstStyle/>
          <a:p>
            <a:pPr marL="0" indent="0" algn="ctr">
              <a:lnSpc>
                <a:spcPts val="3100"/>
              </a:lnSpc>
              <a:buNone/>
            </a:pPr>
            <a:r>
              <a:rPr lang="en-US" sz="1900" dirty="0" err="1">
                <a:solidFill>
                  <a:srgbClr val="D6D9D7"/>
                </a:solidFill>
                <a:latin typeface="Aptos" panose="020B0004020202020204" pitchFamily="34" charset="0"/>
                <a:ea typeface="Inter" pitchFamily="34" charset="-122"/>
                <a:cs typeface="Inter" pitchFamily="34" charset="-120"/>
              </a:rPr>
              <a:t>MyASUS</a:t>
            </a:r>
            <a:endParaRPr lang="en-US" sz="1900" dirty="0">
              <a:latin typeface="Aptos" panose="020B0004020202020204" pitchFamily="34" charset="0"/>
            </a:endParaRPr>
          </a:p>
        </p:txBody>
      </p:sp>
      <p:sp>
        <p:nvSpPr>
          <p:cNvPr id="17" name="Text 14"/>
          <p:cNvSpPr/>
          <p:nvPr/>
        </p:nvSpPr>
        <p:spPr>
          <a:xfrm>
            <a:off x="3135511" y="5338525"/>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Open</a:t>
            </a:r>
            <a:endParaRPr lang="en-US" sz="1900" dirty="0">
              <a:latin typeface="Aptos" panose="020B0004020202020204" pitchFamily="34" charset="0"/>
            </a:endParaRPr>
          </a:p>
        </p:txBody>
      </p:sp>
      <p:sp>
        <p:nvSpPr>
          <p:cNvPr id="18" name="Text 15"/>
          <p:cNvSpPr/>
          <p:nvPr/>
        </p:nvSpPr>
        <p:spPr>
          <a:xfrm>
            <a:off x="4944610" y="5346330"/>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Yes</a:t>
            </a:r>
            <a:endParaRPr lang="en-US" sz="1900" dirty="0">
              <a:latin typeface="Aptos" panose="020B0004020202020204" pitchFamily="34" charset="0"/>
            </a:endParaRPr>
          </a:p>
        </p:txBody>
      </p:sp>
      <p:sp>
        <p:nvSpPr>
          <p:cNvPr id="19" name="Text 16"/>
          <p:cNvSpPr/>
          <p:nvPr/>
        </p:nvSpPr>
        <p:spPr>
          <a:xfrm>
            <a:off x="6669049" y="5338524"/>
            <a:ext cx="646152" cy="395049"/>
          </a:xfrm>
          <a:prstGeom prst="rect">
            <a:avLst/>
          </a:prstGeom>
          <a:noFill/>
          <a:ln/>
        </p:spPr>
        <p:txBody>
          <a:bodyPr wrap="none" lIns="0" tIns="0" rIns="0" bIns="0" rtlCol="0" anchor="t"/>
          <a:lstStyle/>
          <a:p>
            <a:pPr marL="0" indent="0" algn="ctr">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5</a:t>
            </a:r>
            <a:endParaRPr lang="en-US" sz="1900" dirty="0">
              <a:latin typeface="Aptos" panose="020B0004020202020204" pitchFamily="34" charset="0"/>
            </a:endParaRPr>
          </a:p>
        </p:txBody>
      </p:sp>
      <p:sp>
        <p:nvSpPr>
          <p:cNvPr id="20" name="Shape 17"/>
          <p:cNvSpPr/>
          <p:nvPr/>
        </p:nvSpPr>
        <p:spPr>
          <a:xfrm>
            <a:off x="457201" y="6173033"/>
            <a:ext cx="7385447" cy="1101566"/>
          </a:xfrm>
          <a:prstGeom prst="rect">
            <a:avLst/>
          </a:prstGeom>
          <a:solidFill>
            <a:srgbClr val="000000">
              <a:alpha val="4000"/>
            </a:srgbClr>
          </a:solidFill>
          <a:ln/>
        </p:spPr>
        <p:txBody>
          <a:bodyPr/>
          <a:lstStyle/>
          <a:p>
            <a:endParaRPr lang="en-IT"/>
          </a:p>
        </p:txBody>
      </p:sp>
      <p:sp>
        <p:nvSpPr>
          <p:cNvPr id="21" name="Text 18"/>
          <p:cNvSpPr/>
          <p:nvPr/>
        </p:nvSpPr>
        <p:spPr>
          <a:xfrm>
            <a:off x="772359" y="6355680"/>
            <a:ext cx="1702830" cy="790099"/>
          </a:xfrm>
          <a:prstGeom prst="rect">
            <a:avLst/>
          </a:prstGeom>
          <a:noFill/>
          <a:ln/>
        </p:spPr>
        <p:txBody>
          <a:bodyPr wrap="square" lIns="0" tIns="0" rIns="0" bIns="0" rtlCol="0" anchor="t"/>
          <a:lstStyle/>
          <a:p>
            <a:pPr marL="0" indent="0" algn="ctr">
              <a:lnSpc>
                <a:spcPts val="3100"/>
              </a:lnSpc>
              <a:buNone/>
            </a:pPr>
            <a:r>
              <a:rPr lang="en-GB" sz="2000" dirty="0">
                <a:solidFill>
                  <a:schemeClr val="bg2"/>
                </a:solidFill>
                <a:latin typeface="Aptos" panose="020B0004020202020204" pitchFamily="34" charset="0"/>
              </a:rPr>
              <a:t>TP-LINK3CE9</a:t>
            </a:r>
            <a:endParaRPr lang="en-US" sz="1900" dirty="0">
              <a:solidFill>
                <a:schemeClr val="bg2"/>
              </a:solidFill>
              <a:latin typeface="Aptos" panose="020B0004020202020204" pitchFamily="34" charset="0"/>
            </a:endParaRPr>
          </a:p>
        </p:txBody>
      </p:sp>
      <p:sp>
        <p:nvSpPr>
          <p:cNvPr id="22" name="Text 19"/>
          <p:cNvSpPr/>
          <p:nvPr/>
        </p:nvSpPr>
        <p:spPr>
          <a:xfrm>
            <a:off x="3208953" y="6325141"/>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WEP</a:t>
            </a:r>
            <a:endParaRPr lang="en-US" sz="1900" dirty="0">
              <a:latin typeface="Aptos" panose="020B0004020202020204" pitchFamily="34" charset="0"/>
            </a:endParaRPr>
          </a:p>
        </p:txBody>
      </p:sp>
      <p:sp>
        <p:nvSpPr>
          <p:cNvPr id="23" name="Text 20"/>
          <p:cNvSpPr/>
          <p:nvPr/>
        </p:nvSpPr>
        <p:spPr>
          <a:xfrm>
            <a:off x="4967932" y="6328229"/>
            <a:ext cx="1345049" cy="395049"/>
          </a:xfrm>
          <a:prstGeom prst="rect">
            <a:avLst/>
          </a:prstGeom>
          <a:noFill/>
          <a:ln/>
        </p:spPr>
        <p:txBody>
          <a:bodyPr wrap="none" lIns="0" tIns="0" rIns="0" bIns="0" rtlCol="0" anchor="t"/>
          <a:lstStyle/>
          <a:p>
            <a:pPr marL="0" indent="0">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Yes</a:t>
            </a:r>
            <a:endParaRPr lang="en-US" sz="1900" dirty="0">
              <a:latin typeface="Aptos" panose="020B0004020202020204" pitchFamily="34" charset="0"/>
            </a:endParaRPr>
          </a:p>
        </p:txBody>
      </p:sp>
      <p:sp>
        <p:nvSpPr>
          <p:cNvPr id="24" name="Text 21"/>
          <p:cNvSpPr/>
          <p:nvPr/>
        </p:nvSpPr>
        <p:spPr>
          <a:xfrm>
            <a:off x="6669049" y="6328767"/>
            <a:ext cx="646152" cy="395049"/>
          </a:xfrm>
          <a:prstGeom prst="rect">
            <a:avLst/>
          </a:prstGeom>
          <a:noFill/>
          <a:ln/>
        </p:spPr>
        <p:txBody>
          <a:bodyPr wrap="none" lIns="0" tIns="0" rIns="0" bIns="0" rtlCol="0" anchor="t"/>
          <a:lstStyle/>
          <a:p>
            <a:pPr marL="0" indent="0" algn="ctr">
              <a:lnSpc>
                <a:spcPts val="3100"/>
              </a:lnSpc>
              <a:buNone/>
            </a:pPr>
            <a:r>
              <a:rPr lang="en-US" sz="1900" dirty="0">
                <a:solidFill>
                  <a:srgbClr val="D6D9D7"/>
                </a:solidFill>
                <a:latin typeface="Aptos" panose="020B0004020202020204" pitchFamily="34" charset="0"/>
                <a:ea typeface="Inter" pitchFamily="34" charset="-122"/>
                <a:cs typeface="Inter" pitchFamily="34" charset="-120"/>
              </a:rPr>
              <a:t>0</a:t>
            </a:r>
            <a:r>
              <a:rPr lang="en-US" sz="1900" baseline="30000" dirty="0">
                <a:solidFill>
                  <a:srgbClr val="D6D9D7"/>
                </a:solidFill>
                <a:latin typeface="Aptos" panose="020B0004020202020204" pitchFamily="34" charset="0"/>
                <a:ea typeface="Inter" pitchFamily="34" charset="-122"/>
                <a:cs typeface="Inter" pitchFamily="34" charset="-120"/>
              </a:rPr>
              <a:t>*</a:t>
            </a:r>
            <a:endParaRPr lang="en-US" sz="1900" dirty="0">
              <a:latin typeface="Aptos" panose="020B0004020202020204" pitchFamily="34" charset="0"/>
            </a:endParaRPr>
          </a:p>
        </p:txBody>
      </p:sp>
      <p:pic>
        <p:nvPicPr>
          <p:cNvPr id="26" name="Picture 25" descr="A computer screen with graphs and charts&#10;&#10;Description automatically generated">
            <a:extLst>
              <a:ext uri="{FF2B5EF4-FFF2-40B4-BE49-F238E27FC236}">
                <a16:creationId xmlns:a16="http://schemas.microsoft.com/office/drawing/2014/main" id="{00E5819F-5118-9866-CA4F-58A9B93DF4BD}"/>
              </a:ext>
            </a:extLst>
          </p:cNvPr>
          <p:cNvPicPr>
            <a:picLocks noChangeAspect="1"/>
          </p:cNvPicPr>
          <p:nvPr/>
        </p:nvPicPr>
        <p:blipFill>
          <a:blip r:embed="rId3"/>
          <a:srcRect l="20804" r="5032"/>
          <a:stretch/>
        </p:blipFill>
        <p:spPr>
          <a:xfrm>
            <a:off x="8527018" y="0"/>
            <a:ext cx="6103382" cy="822960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876538"/>
            <a:ext cx="9478685" cy="771525"/>
          </a:xfrm>
          <a:prstGeom prst="rect">
            <a:avLst/>
          </a:prstGeom>
          <a:noFill/>
          <a:ln/>
        </p:spPr>
        <p:txBody>
          <a:bodyPr wrap="none" lIns="0" tIns="0" rIns="0" bIns="0" rtlCol="0" anchor="t"/>
          <a:lstStyle/>
          <a:p>
            <a:pPr marL="0" indent="0">
              <a:lnSpc>
                <a:spcPts val="605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Ethical &amp; Legal Considerations</a:t>
            </a:r>
            <a:endParaRPr lang="en-US" sz="4800" b="1" dirty="0">
              <a:solidFill>
                <a:srgbClr val="F7F7F9"/>
              </a:solidFill>
              <a:latin typeface="Aptos SemiBold" panose="020B0004020202020204" pitchFamily="34" charset="0"/>
            </a:endParaRPr>
          </a:p>
        </p:txBody>
      </p:sp>
      <p:sp>
        <p:nvSpPr>
          <p:cNvPr id="3" name="Text 1"/>
          <p:cNvSpPr/>
          <p:nvPr/>
        </p:nvSpPr>
        <p:spPr>
          <a:xfrm>
            <a:off x="864037" y="3789164"/>
            <a:ext cx="3472815" cy="385763"/>
          </a:xfrm>
          <a:prstGeom prst="rect">
            <a:avLst/>
          </a:prstGeom>
          <a:noFill/>
          <a:ln/>
        </p:spPr>
        <p:txBody>
          <a:bodyPr wrap="none" lIns="0" tIns="0" rIns="0" bIns="0" rtlCol="0" anchor="t"/>
          <a:lstStyle/>
          <a:p>
            <a:pPr marL="0" indent="0">
              <a:lnSpc>
                <a:spcPts val="30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Authorised Testing Only</a:t>
            </a:r>
            <a:endParaRPr lang="en-US" sz="2300" b="1" dirty="0">
              <a:solidFill>
                <a:srgbClr val="F7F7F9"/>
              </a:solidFill>
              <a:latin typeface="Aptos SemiBold" panose="020B0004020202020204" pitchFamily="34" charset="0"/>
            </a:endParaRPr>
          </a:p>
        </p:txBody>
      </p:sp>
      <p:sp>
        <p:nvSpPr>
          <p:cNvPr id="4" name="Text 2"/>
          <p:cNvSpPr/>
          <p:nvPr/>
        </p:nvSpPr>
        <p:spPr>
          <a:xfrm>
            <a:off x="864037" y="4421743"/>
            <a:ext cx="3898821" cy="1185148"/>
          </a:xfrm>
          <a:prstGeom prst="rect">
            <a:avLst/>
          </a:prstGeom>
          <a:noFill/>
          <a:ln/>
        </p:spPr>
        <p:txBody>
          <a:bodyPr wrap="square" lIns="0" tIns="0" rIns="0" bIns="0" rtlCol="0" anchor="t"/>
          <a:lstStyle/>
          <a:p>
            <a:pPr marL="0" indent="0">
              <a:lnSpc>
                <a:spcPts val="3100"/>
              </a:lnSpc>
              <a:buNone/>
            </a:pPr>
            <a:r>
              <a:rPr lang="en-US" sz="1600" dirty="0">
                <a:solidFill>
                  <a:srgbClr val="F7F7F9"/>
                </a:solidFill>
                <a:latin typeface="Aptos" panose="020B0004020202020204" pitchFamily="34" charset="0"/>
                <a:ea typeface="Inter" pitchFamily="34" charset="-122"/>
                <a:cs typeface="Inter" pitchFamily="34" charset="-120"/>
              </a:rPr>
              <a:t>System should only be used on networks with explicit permission to avoid legal issues.</a:t>
            </a:r>
            <a:endParaRPr lang="en-US" sz="1600" dirty="0">
              <a:solidFill>
                <a:srgbClr val="F7F7F9"/>
              </a:solidFill>
              <a:latin typeface="Aptos" panose="020B0004020202020204" pitchFamily="34" charset="0"/>
            </a:endParaRPr>
          </a:p>
        </p:txBody>
      </p:sp>
      <p:sp>
        <p:nvSpPr>
          <p:cNvPr id="5" name="Text 3"/>
          <p:cNvSpPr/>
          <p:nvPr/>
        </p:nvSpPr>
        <p:spPr>
          <a:xfrm>
            <a:off x="5372695" y="3789164"/>
            <a:ext cx="3086100" cy="385763"/>
          </a:xfrm>
          <a:prstGeom prst="rect">
            <a:avLst/>
          </a:prstGeom>
          <a:noFill/>
          <a:ln/>
        </p:spPr>
        <p:txBody>
          <a:bodyPr wrap="none" lIns="0" tIns="0" rIns="0" bIns="0" rtlCol="0" anchor="t"/>
          <a:lstStyle/>
          <a:p>
            <a:pPr marL="0" indent="0">
              <a:lnSpc>
                <a:spcPts val="30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Data Protection</a:t>
            </a:r>
            <a:endParaRPr lang="en-US" sz="2300" b="1" dirty="0">
              <a:solidFill>
                <a:srgbClr val="F7F7F9"/>
              </a:solidFill>
              <a:latin typeface="Aptos SemiBold" panose="020B0004020202020204" pitchFamily="34" charset="0"/>
            </a:endParaRPr>
          </a:p>
        </p:txBody>
      </p:sp>
      <p:sp>
        <p:nvSpPr>
          <p:cNvPr id="6" name="Text 4"/>
          <p:cNvSpPr/>
          <p:nvPr/>
        </p:nvSpPr>
        <p:spPr>
          <a:xfrm>
            <a:off x="5372695" y="4421743"/>
            <a:ext cx="3898821" cy="1185148"/>
          </a:xfrm>
          <a:prstGeom prst="rect">
            <a:avLst/>
          </a:prstGeom>
          <a:noFill/>
          <a:ln/>
        </p:spPr>
        <p:txBody>
          <a:bodyPr wrap="square" lIns="0" tIns="0" rIns="0" bIns="0" rtlCol="0" anchor="t"/>
          <a:lstStyle/>
          <a:p>
            <a:pPr marL="0" indent="0">
              <a:lnSpc>
                <a:spcPts val="3100"/>
              </a:lnSpc>
              <a:buNone/>
            </a:pPr>
            <a:r>
              <a:rPr lang="en-US" sz="1600" dirty="0">
                <a:solidFill>
                  <a:srgbClr val="F7F7F9"/>
                </a:solidFill>
                <a:latin typeface="Aptos" panose="020B0004020202020204" pitchFamily="34" charset="0"/>
                <a:ea typeface="Inter" pitchFamily="34" charset="-122"/>
                <a:cs typeface="Inter" pitchFamily="34" charset="-120"/>
              </a:rPr>
              <a:t>Strict protocols for handling and storing any captured network data to ensure privacy.</a:t>
            </a:r>
            <a:endParaRPr lang="en-US" sz="1600" dirty="0">
              <a:solidFill>
                <a:srgbClr val="F7F7F9"/>
              </a:solidFill>
              <a:latin typeface="Aptos" panose="020B0004020202020204" pitchFamily="34" charset="0"/>
            </a:endParaRPr>
          </a:p>
        </p:txBody>
      </p:sp>
      <p:sp>
        <p:nvSpPr>
          <p:cNvPr id="7" name="Text 5"/>
          <p:cNvSpPr/>
          <p:nvPr/>
        </p:nvSpPr>
        <p:spPr>
          <a:xfrm>
            <a:off x="9881354" y="3789164"/>
            <a:ext cx="3355300" cy="385763"/>
          </a:xfrm>
          <a:prstGeom prst="rect">
            <a:avLst/>
          </a:prstGeom>
          <a:noFill/>
          <a:ln/>
        </p:spPr>
        <p:txBody>
          <a:bodyPr wrap="none" lIns="0" tIns="0" rIns="0" bIns="0" rtlCol="0" anchor="t"/>
          <a:lstStyle/>
          <a:p>
            <a:pPr marL="0" indent="0">
              <a:lnSpc>
                <a:spcPts val="30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Responsible Disclosure</a:t>
            </a:r>
            <a:endParaRPr lang="en-US" sz="2300" b="1" dirty="0">
              <a:solidFill>
                <a:srgbClr val="F7F7F9"/>
              </a:solidFill>
              <a:latin typeface="Aptos SemiBold" panose="020B0004020202020204" pitchFamily="34" charset="0"/>
            </a:endParaRPr>
          </a:p>
        </p:txBody>
      </p:sp>
      <p:sp>
        <p:nvSpPr>
          <p:cNvPr id="8" name="Text 6"/>
          <p:cNvSpPr/>
          <p:nvPr/>
        </p:nvSpPr>
        <p:spPr>
          <a:xfrm>
            <a:off x="9881354" y="4421743"/>
            <a:ext cx="3898821" cy="1185148"/>
          </a:xfrm>
          <a:prstGeom prst="rect">
            <a:avLst/>
          </a:prstGeom>
          <a:noFill/>
          <a:ln/>
        </p:spPr>
        <p:txBody>
          <a:bodyPr wrap="square" lIns="0" tIns="0" rIns="0" bIns="0" rtlCol="0" anchor="t"/>
          <a:lstStyle/>
          <a:p>
            <a:pPr marL="0" indent="0">
              <a:lnSpc>
                <a:spcPts val="3100"/>
              </a:lnSpc>
              <a:buNone/>
            </a:pPr>
            <a:r>
              <a:rPr lang="en-US" sz="1600" dirty="0">
                <a:solidFill>
                  <a:srgbClr val="F7F7F9"/>
                </a:solidFill>
                <a:latin typeface="Aptos" panose="020B0004020202020204" pitchFamily="34" charset="0"/>
                <a:ea typeface="Inter" pitchFamily="34" charset="-122"/>
                <a:cs typeface="Inter" pitchFamily="34" charset="-120"/>
              </a:rPr>
              <a:t>Clear guidelines for reporting vulnerabilities to network owners in a constructive manner.</a:t>
            </a:r>
            <a:endParaRPr lang="en-US" sz="1600" dirty="0">
              <a:solidFill>
                <a:srgbClr val="F7F7F9"/>
              </a:solidFill>
              <a:latin typeface="Aptos" panose="020B0004020202020204" pitchFamily="34" charset="0"/>
            </a:endParaRPr>
          </a:p>
        </p:txBody>
      </p:sp>
      <p:pic>
        <p:nvPicPr>
          <p:cNvPr id="9" name="Picture 8" descr="A black rectangular object with white text&#10;&#10;Description automatically generated">
            <a:extLst>
              <a:ext uri="{FF2B5EF4-FFF2-40B4-BE49-F238E27FC236}">
                <a16:creationId xmlns:a16="http://schemas.microsoft.com/office/drawing/2014/main" id="{A634D4E2-27A6-219A-DE55-2D7DD691DFD9}"/>
              </a:ext>
            </a:extLst>
          </p:cNvPr>
          <p:cNvPicPr>
            <a:picLocks noChangeAspect="1"/>
          </p:cNvPicPr>
          <p:nvPr/>
        </p:nvPicPr>
        <p:blipFill>
          <a:blip r:embed="rId3"/>
          <a:stretch>
            <a:fillRect/>
          </a:stretch>
        </p:blipFill>
        <p:spPr>
          <a:xfrm>
            <a:off x="12630150" y="7790578"/>
            <a:ext cx="1892300" cy="35560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8B4BD8-BB1F-C23C-C11F-3CEABFAD64EC}"/>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70D1BF56-43E5-E88A-2698-E9FFB63AECF8}"/>
              </a:ext>
            </a:extLst>
          </p:cNvPr>
          <p:cNvPicPr>
            <a:picLocks noChangeAspect="1"/>
          </p:cNvPicPr>
          <p:nvPr/>
        </p:nvPicPr>
        <p:blipFill>
          <a:blip r:embed="rId3"/>
          <a:stretch>
            <a:fillRect/>
          </a:stretch>
        </p:blipFill>
        <p:spPr>
          <a:xfrm>
            <a:off x="0" y="0"/>
            <a:ext cx="5486400" cy="8229600"/>
          </a:xfrm>
          <a:prstGeom prst="rect">
            <a:avLst/>
          </a:prstGeom>
        </p:spPr>
      </p:pic>
      <p:sp>
        <p:nvSpPr>
          <p:cNvPr id="3" name="Text 0">
            <a:extLst>
              <a:ext uri="{FF2B5EF4-FFF2-40B4-BE49-F238E27FC236}">
                <a16:creationId xmlns:a16="http://schemas.microsoft.com/office/drawing/2014/main" id="{42C51EF1-9509-F283-46B8-0A55C52FF35E}"/>
              </a:ext>
            </a:extLst>
          </p:cNvPr>
          <p:cNvSpPr/>
          <p:nvPr/>
        </p:nvSpPr>
        <p:spPr>
          <a:xfrm>
            <a:off x="6168866" y="537567"/>
            <a:ext cx="7779068" cy="1218486"/>
          </a:xfrm>
          <a:prstGeom prst="rect">
            <a:avLst/>
          </a:prstGeom>
          <a:noFill/>
          <a:ln/>
        </p:spPr>
        <p:txBody>
          <a:bodyPr wrap="square" lIns="0" tIns="0" rIns="0" bIns="0" rtlCol="0" anchor="t"/>
          <a:lstStyle/>
          <a:p>
            <a:pPr marL="0" indent="0">
              <a:lnSpc>
                <a:spcPts val="4750"/>
              </a:lnSpc>
              <a:buNone/>
            </a:pPr>
            <a:r>
              <a:rPr lang="en-US" sz="4500" b="1">
                <a:solidFill>
                  <a:srgbClr val="F7F7F9"/>
                </a:solidFill>
                <a:latin typeface="Aptos SemiBold" panose="020B0004020202020204" pitchFamily="34" charset="0"/>
                <a:ea typeface="DM Sans Medium" pitchFamily="34" charset="-122"/>
                <a:cs typeface="DM Sans Medium" pitchFamily="34" charset="-120"/>
              </a:rPr>
              <a:t>Conclusions</a:t>
            </a:r>
            <a:endParaRPr lang="en-US" sz="4500" b="1" dirty="0">
              <a:solidFill>
                <a:srgbClr val="F7F7F9"/>
              </a:solidFill>
              <a:latin typeface="Aptos SemiBold" panose="020B0004020202020204" pitchFamily="34" charset="0"/>
            </a:endParaRPr>
          </a:p>
        </p:txBody>
      </p:sp>
      <p:pic>
        <p:nvPicPr>
          <p:cNvPr id="20" name="Picture 19" descr="A black rectangular object with white text&#10;&#10;Description automatically generated">
            <a:extLst>
              <a:ext uri="{FF2B5EF4-FFF2-40B4-BE49-F238E27FC236}">
                <a16:creationId xmlns:a16="http://schemas.microsoft.com/office/drawing/2014/main" id="{5E38F9B0-17D9-2183-FE52-CECB2A1EDDA4}"/>
              </a:ext>
            </a:extLst>
          </p:cNvPr>
          <p:cNvPicPr>
            <a:picLocks noChangeAspect="1"/>
          </p:cNvPicPr>
          <p:nvPr/>
        </p:nvPicPr>
        <p:blipFill>
          <a:blip r:embed="rId4"/>
          <a:stretch>
            <a:fillRect/>
          </a:stretch>
        </p:blipFill>
        <p:spPr>
          <a:xfrm>
            <a:off x="12630150" y="7790578"/>
            <a:ext cx="1892300" cy="355600"/>
          </a:xfrm>
          <a:prstGeom prst="rect">
            <a:avLst/>
          </a:prstGeom>
        </p:spPr>
      </p:pic>
      <p:pic>
        <p:nvPicPr>
          <p:cNvPr id="5" name="Immagine 4">
            <a:extLst>
              <a:ext uri="{FF2B5EF4-FFF2-40B4-BE49-F238E27FC236}">
                <a16:creationId xmlns:a16="http://schemas.microsoft.com/office/drawing/2014/main" id="{953B11DF-F6F2-4BA8-92F8-1DD005057EB1}"/>
              </a:ext>
            </a:extLst>
          </p:cNvPr>
          <p:cNvPicPr>
            <a:picLocks noChangeAspect="1"/>
          </p:cNvPicPr>
          <p:nvPr/>
        </p:nvPicPr>
        <p:blipFill>
          <a:blip r:embed="rId5"/>
          <a:stretch>
            <a:fillRect/>
          </a:stretch>
        </p:blipFill>
        <p:spPr>
          <a:xfrm>
            <a:off x="6178805" y="1980457"/>
            <a:ext cx="7563906" cy="4706007"/>
          </a:xfrm>
          <a:prstGeom prst="rect">
            <a:avLst/>
          </a:prstGeom>
        </p:spPr>
      </p:pic>
    </p:spTree>
    <p:extLst>
      <p:ext uri="{BB962C8B-B14F-4D97-AF65-F5344CB8AC3E}">
        <p14:creationId xmlns:p14="http://schemas.microsoft.com/office/powerpoint/2010/main" val="7793372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68866" y="537567"/>
            <a:ext cx="7779068" cy="1218486"/>
          </a:xfrm>
          <a:prstGeom prst="rect">
            <a:avLst/>
          </a:prstGeom>
          <a:noFill/>
          <a:ln/>
        </p:spPr>
        <p:txBody>
          <a:bodyPr wrap="square" lIns="0" tIns="0" rIns="0" bIns="0" rtlCol="0" anchor="t"/>
          <a:lstStyle/>
          <a:p>
            <a:pPr marL="0" indent="0">
              <a:lnSpc>
                <a:spcPts val="4750"/>
              </a:lnSpc>
              <a:buNone/>
            </a:pPr>
            <a:r>
              <a:rPr lang="en-US" sz="4500" b="1" dirty="0">
                <a:solidFill>
                  <a:srgbClr val="F7F7F9"/>
                </a:solidFill>
                <a:latin typeface="Aptos SemiBold" panose="020B0004020202020204" pitchFamily="34" charset="0"/>
                <a:ea typeface="DM Sans Medium" pitchFamily="34" charset="-122"/>
                <a:cs typeface="DM Sans Medium" pitchFamily="34" charset="-120"/>
              </a:rPr>
              <a:t>Future Developments</a:t>
            </a:r>
            <a:endParaRPr lang="en-US" sz="4500" b="1" dirty="0">
              <a:solidFill>
                <a:srgbClr val="F7F7F9"/>
              </a:solidFill>
              <a:latin typeface="Aptos SemiBold" panose="020B0004020202020204" pitchFamily="34" charset="0"/>
            </a:endParaRPr>
          </a:p>
        </p:txBody>
      </p:sp>
      <p:sp>
        <p:nvSpPr>
          <p:cNvPr id="6" name="Text 3"/>
          <p:cNvSpPr/>
          <p:nvPr/>
        </p:nvSpPr>
        <p:spPr>
          <a:xfrm>
            <a:off x="6168866" y="2286037"/>
            <a:ext cx="2437448" cy="304562"/>
          </a:xfrm>
          <a:prstGeom prst="rect">
            <a:avLst/>
          </a:prstGeom>
          <a:noFill/>
          <a:ln/>
        </p:spPr>
        <p:txBody>
          <a:bodyPr wrap="none" lIns="0" tIns="0" rIns="0" bIns="0" rtlCol="0" anchor="t"/>
          <a:lstStyle/>
          <a:p>
            <a:pPr marL="0" indent="0">
              <a:lnSpc>
                <a:spcPts val="23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AI-Powered Analysis</a:t>
            </a:r>
            <a:endParaRPr lang="en-US" sz="2300" b="1" dirty="0">
              <a:solidFill>
                <a:srgbClr val="F7F7F9"/>
              </a:solidFill>
              <a:latin typeface="Aptos SemiBold" panose="020B0004020202020204" pitchFamily="34" charset="0"/>
            </a:endParaRPr>
          </a:p>
        </p:txBody>
      </p:sp>
      <p:sp>
        <p:nvSpPr>
          <p:cNvPr id="7" name="Text 4"/>
          <p:cNvSpPr/>
          <p:nvPr/>
        </p:nvSpPr>
        <p:spPr>
          <a:xfrm>
            <a:off x="6168866" y="2590599"/>
            <a:ext cx="7145417" cy="623887"/>
          </a:xfrm>
          <a:prstGeom prst="rect">
            <a:avLst/>
          </a:prstGeom>
          <a:noFill/>
          <a:ln/>
        </p:spPr>
        <p:txBody>
          <a:bodyPr wrap="square" lIns="0" tIns="0" rIns="0" bIns="0" rtlCol="0" anchor="t"/>
          <a:lstStyle/>
          <a:p>
            <a:pPr marL="0" indent="0">
              <a:lnSpc>
                <a:spcPts val="2450"/>
              </a:lnSpc>
              <a:buNone/>
            </a:pPr>
            <a:r>
              <a:rPr lang="en-US" sz="1500" dirty="0">
                <a:solidFill>
                  <a:srgbClr val="F7F7F9"/>
                </a:solidFill>
                <a:latin typeface="Inter" pitchFamily="34" charset="0"/>
                <a:ea typeface="Inter" pitchFamily="34" charset="-122"/>
                <a:cs typeface="Inter" pitchFamily="34" charset="-120"/>
              </a:rPr>
              <a:t>Incorporating machine learning for more sophisticated vulnerability detection and password cracking.</a:t>
            </a:r>
            <a:endParaRPr lang="en-US" sz="1500" dirty="0">
              <a:solidFill>
                <a:srgbClr val="F7F7F9"/>
              </a:solidFill>
            </a:endParaRPr>
          </a:p>
        </p:txBody>
      </p:sp>
      <p:sp>
        <p:nvSpPr>
          <p:cNvPr id="10" name="Text 7"/>
          <p:cNvSpPr/>
          <p:nvPr/>
        </p:nvSpPr>
        <p:spPr>
          <a:xfrm>
            <a:off x="6168866" y="3745625"/>
            <a:ext cx="3114794" cy="304562"/>
          </a:xfrm>
          <a:prstGeom prst="rect">
            <a:avLst/>
          </a:prstGeom>
          <a:noFill/>
          <a:ln/>
        </p:spPr>
        <p:txBody>
          <a:bodyPr wrap="none" lIns="0" tIns="0" rIns="0" bIns="0" rtlCol="0" anchor="t"/>
          <a:lstStyle/>
          <a:p>
            <a:pPr marL="0" indent="0">
              <a:lnSpc>
                <a:spcPts val="23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Extended Protocol Support</a:t>
            </a:r>
            <a:endParaRPr lang="en-US" sz="2300" b="1" dirty="0">
              <a:solidFill>
                <a:srgbClr val="F7F7F9"/>
              </a:solidFill>
              <a:latin typeface="Aptos SemiBold" panose="020B0004020202020204" pitchFamily="34" charset="0"/>
            </a:endParaRPr>
          </a:p>
        </p:txBody>
      </p:sp>
      <p:sp>
        <p:nvSpPr>
          <p:cNvPr id="11" name="Text 8"/>
          <p:cNvSpPr/>
          <p:nvPr/>
        </p:nvSpPr>
        <p:spPr>
          <a:xfrm>
            <a:off x="6168866" y="4050186"/>
            <a:ext cx="7145417" cy="623887"/>
          </a:xfrm>
          <a:prstGeom prst="rect">
            <a:avLst/>
          </a:prstGeom>
          <a:noFill/>
          <a:ln/>
        </p:spPr>
        <p:txBody>
          <a:bodyPr wrap="square" lIns="0" tIns="0" rIns="0" bIns="0" rtlCol="0" anchor="t"/>
          <a:lstStyle/>
          <a:p>
            <a:pPr marL="0" indent="0">
              <a:lnSpc>
                <a:spcPts val="2450"/>
              </a:lnSpc>
              <a:buNone/>
            </a:pPr>
            <a:r>
              <a:rPr lang="en-US" sz="1500" dirty="0">
                <a:solidFill>
                  <a:srgbClr val="F7F7F9"/>
                </a:solidFill>
                <a:latin typeface="Inter" pitchFamily="34" charset="0"/>
                <a:ea typeface="Inter" pitchFamily="34" charset="-122"/>
                <a:cs typeface="Inter" pitchFamily="34" charset="-120"/>
              </a:rPr>
              <a:t>Expanding capabilities to test emerging wireless standards like Wi-Fi and 5G networks.</a:t>
            </a:r>
            <a:endParaRPr lang="en-US" sz="1500" dirty="0">
              <a:solidFill>
                <a:srgbClr val="F7F7F9"/>
              </a:solidFill>
            </a:endParaRPr>
          </a:p>
        </p:txBody>
      </p:sp>
      <p:sp>
        <p:nvSpPr>
          <p:cNvPr id="14" name="Text 11"/>
          <p:cNvSpPr/>
          <p:nvPr/>
        </p:nvSpPr>
        <p:spPr>
          <a:xfrm>
            <a:off x="6168866" y="5205212"/>
            <a:ext cx="2437448" cy="304562"/>
          </a:xfrm>
          <a:prstGeom prst="rect">
            <a:avLst/>
          </a:prstGeom>
          <a:noFill/>
          <a:ln/>
        </p:spPr>
        <p:txBody>
          <a:bodyPr wrap="none" lIns="0" tIns="0" rIns="0" bIns="0" rtlCol="0" anchor="t"/>
          <a:lstStyle/>
          <a:p>
            <a:pPr marL="0" indent="0">
              <a:lnSpc>
                <a:spcPts val="23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Miniaturisation</a:t>
            </a:r>
            <a:endParaRPr lang="en-US" sz="2300" b="1" dirty="0">
              <a:solidFill>
                <a:srgbClr val="F7F7F9"/>
              </a:solidFill>
              <a:latin typeface="Aptos SemiBold" panose="020B0004020202020204" pitchFamily="34" charset="0"/>
            </a:endParaRPr>
          </a:p>
        </p:txBody>
      </p:sp>
      <p:sp>
        <p:nvSpPr>
          <p:cNvPr id="15" name="Text 12"/>
          <p:cNvSpPr/>
          <p:nvPr/>
        </p:nvSpPr>
        <p:spPr>
          <a:xfrm>
            <a:off x="6168866" y="5509773"/>
            <a:ext cx="7145417" cy="623887"/>
          </a:xfrm>
          <a:prstGeom prst="rect">
            <a:avLst/>
          </a:prstGeom>
          <a:noFill/>
          <a:ln/>
        </p:spPr>
        <p:txBody>
          <a:bodyPr wrap="square" lIns="0" tIns="0" rIns="0" bIns="0" rtlCol="0" anchor="t"/>
          <a:lstStyle/>
          <a:p>
            <a:pPr marL="0" indent="0">
              <a:lnSpc>
                <a:spcPts val="2450"/>
              </a:lnSpc>
              <a:buNone/>
            </a:pPr>
            <a:r>
              <a:rPr lang="en-US" sz="1500" dirty="0">
                <a:solidFill>
                  <a:srgbClr val="F7F7F9"/>
                </a:solidFill>
                <a:latin typeface="Inter" pitchFamily="34" charset="0"/>
                <a:ea typeface="Inter" pitchFamily="34" charset="-122"/>
                <a:cs typeface="Inter" pitchFamily="34" charset="-120"/>
              </a:rPr>
              <a:t>Further reducing system size for easier deployment on drones and other mobile platforms.</a:t>
            </a:r>
            <a:endParaRPr lang="en-US" sz="1500" dirty="0">
              <a:solidFill>
                <a:srgbClr val="F7F7F9"/>
              </a:solidFill>
            </a:endParaRPr>
          </a:p>
        </p:txBody>
      </p:sp>
      <p:sp>
        <p:nvSpPr>
          <p:cNvPr id="18" name="Text 15"/>
          <p:cNvSpPr/>
          <p:nvPr/>
        </p:nvSpPr>
        <p:spPr>
          <a:xfrm>
            <a:off x="6168866" y="6664799"/>
            <a:ext cx="2437448" cy="304562"/>
          </a:xfrm>
          <a:prstGeom prst="rect">
            <a:avLst/>
          </a:prstGeom>
          <a:noFill/>
          <a:ln/>
        </p:spPr>
        <p:txBody>
          <a:bodyPr wrap="none" lIns="0" tIns="0" rIns="0" bIns="0" rtlCol="0" anchor="t"/>
          <a:lstStyle/>
          <a:p>
            <a:pPr marL="0" indent="0">
              <a:lnSpc>
                <a:spcPts val="23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Continuous Learning</a:t>
            </a:r>
            <a:endParaRPr lang="en-US" sz="2300" b="1" dirty="0">
              <a:solidFill>
                <a:srgbClr val="F7F7F9"/>
              </a:solidFill>
              <a:latin typeface="Aptos SemiBold" panose="020B0004020202020204" pitchFamily="34" charset="0"/>
            </a:endParaRPr>
          </a:p>
        </p:txBody>
      </p:sp>
      <p:sp>
        <p:nvSpPr>
          <p:cNvPr id="19" name="Text 16"/>
          <p:cNvSpPr/>
          <p:nvPr/>
        </p:nvSpPr>
        <p:spPr>
          <a:xfrm>
            <a:off x="6168866" y="6969360"/>
            <a:ext cx="7145417" cy="623887"/>
          </a:xfrm>
          <a:prstGeom prst="rect">
            <a:avLst/>
          </a:prstGeom>
          <a:noFill/>
          <a:ln/>
        </p:spPr>
        <p:txBody>
          <a:bodyPr wrap="square" lIns="0" tIns="0" rIns="0" bIns="0" rtlCol="0" anchor="t"/>
          <a:lstStyle/>
          <a:p>
            <a:pPr marL="0" indent="0">
              <a:lnSpc>
                <a:spcPts val="2450"/>
              </a:lnSpc>
              <a:buNone/>
            </a:pPr>
            <a:r>
              <a:rPr lang="en-US" sz="1500" dirty="0">
                <a:solidFill>
                  <a:srgbClr val="F7F7F9"/>
                </a:solidFill>
                <a:latin typeface="Inter" pitchFamily="34" charset="0"/>
                <a:ea typeface="Inter" pitchFamily="34" charset="-122"/>
                <a:cs typeface="Inter" pitchFamily="34" charset="-120"/>
              </a:rPr>
              <a:t>Developing systems to automatically update attack databases based on new security research.</a:t>
            </a:r>
            <a:endParaRPr lang="en-US" sz="1500" dirty="0">
              <a:solidFill>
                <a:srgbClr val="F7F7F9"/>
              </a:solidFill>
            </a:endParaRPr>
          </a:p>
        </p:txBody>
      </p:sp>
      <p:pic>
        <p:nvPicPr>
          <p:cNvPr id="20" name="Picture 19" descr="A black rectangular object with white text&#10;&#10;Description automatically generated">
            <a:extLst>
              <a:ext uri="{FF2B5EF4-FFF2-40B4-BE49-F238E27FC236}">
                <a16:creationId xmlns:a16="http://schemas.microsoft.com/office/drawing/2014/main" id="{01492142-28AE-7B8C-4CFB-42599245F53B}"/>
              </a:ext>
            </a:extLst>
          </p:cNvPr>
          <p:cNvPicPr>
            <a:picLocks noChangeAspect="1"/>
          </p:cNvPicPr>
          <p:nvPr/>
        </p:nvPicPr>
        <p:blipFill>
          <a:blip r:embed="rId4"/>
          <a:stretch>
            <a:fillRect/>
          </a:stretch>
        </p:blipFill>
        <p:spPr>
          <a:xfrm>
            <a:off x="12630150" y="7790578"/>
            <a:ext cx="1892300" cy="3556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black rectangular object with white text&#10;&#10;Description automatically generated">
            <a:extLst>
              <a:ext uri="{FF2B5EF4-FFF2-40B4-BE49-F238E27FC236}">
                <a16:creationId xmlns:a16="http://schemas.microsoft.com/office/drawing/2014/main" id="{5A9B1977-E0E6-F6CB-5337-D73BE5FC897A}"/>
              </a:ext>
            </a:extLst>
          </p:cNvPr>
          <p:cNvPicPr>
            <a:picLocks noChangeAspect="1"/>
          </p:cNvPicPr>
          <p:nvPr/>
        </p:nvPicPr>
        <p:blipFill>
          <a:blip r:embed="rId2"/>
          <a:stretch>
            <a:fillRect/>
          </a:stretch>
        </p:blipFill>
        <p:spPr>
          <a:xfrm>
            <a:off x="12630150" y="7790578"/>
            <a:ext cx="1892300" cy="355600"/>
          </a:xfrm>
          <a:prstGeom prst="rect">
            <a:avLst/>
          </a:prstGeom>
        </p:spPr>
      </p:pic>
      <p:sp>
        <p:nvSpPr>
          <p:cNvPr id="3" name="Text 0">
            <a:extLst>
              <a:ext uri="{FF2B5EF4-FFF2-40B4-BE49-F238E27FC236}">
                <a16:creationId xmlns:a16="http://schemas.microsoft.com/office/drawing/2014/main" id="{5267C2B1-2902-1BA5-8773-E296D846670A}"/>
              </a:ext>
            </a:extLst>
          </p:cNvPr>
          <p:cNvSpPr/>
          <p:nvPr/>
        </p:nvSpPr>
        <p:spPr>
          <a:xfrm>
            <a:off x="2575857" y="3729037"/>
            <a:ext cx="9478685" cy="771525"/>
          </a:xfrm>
          <a:prstGeom prst="rect">
            <a:avLst/>
          </a:prstGeom>
          <a:noFill/>
          <a:ln/>
        </p:spPr>
        <p:txBody>
          <a:bodyPr wrap="none" lIns="0" tIns="0" rIns="0" bIns="0" rtlCol="0" anchor="t"/>
          <a:lstStyle/>
          <a:p>
            <a:pPr marL="0" indent="0" algn="ctr">
              <a:lnSpc>
                <a:spcPts val="605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Thanks</a:t>
            </a:r>
            <a:r>
              <a:rPr lang="en-US" sz="4800" b="1" dirty="0">
                <a:solidFill>
                  <a:srgbClr val="F7F7F8"/>
                </a:solidFill>
                <a:latin typeface="Aptos SemiBold" panose="020B0004020202020204" pitchFamily="34" charset="0"/>
                <a:ea typeface="DM Sans Medium" pitchFamily="34" charset="-122"/>
                <a:cs typeface="DM Sans Medium" pitchFamily="34" charset="-120"/>
              </a:rPr>
              <a:t> for the attention</a:t>
            </a:r>
            <a:endParaRPr lang="en-US" sz="4800" b="1" dirty="0">
              <a:latin typeface="Aptos SemiBold" panose="020B0004020202020204" pitchFamily="34" charset="0"/>
            </a:endParaRPr>
          </a:p>
        </p:txBody>
      </p:sp>
    </p:spTree>
    <p:extLst>
      <p:ext uri="{BB962C8B-B14F-4D97-AF65-F5344CB8AC3E}">
        <p14:creationId xmlns:p14="http://schemas.microsoft.com/office/powerpoint/2010/main" val="20138636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1">
            <a:extLst>
              <a:ext uri="{FF2B5EF4-FFF2-40B4-BE49-F238E27FC236}">
                <a16:creationId xmlns:a16="http://schemas.microsoft.com/office/drawing/2014/main" id="{BE233D71-1ADF-8F36-39D1-076A0B1DAD83}"/>
              </a:ext>
            </a:extLst>
          </p:cNvPr>
          <p:cNvSpPr/>
          <p:nvPr/>
        </p:nvSpPr>
        <p:spPr>
          <a:xfrm>
            <a:off x="838637" y="2174557"/>
            <a:ext cx="13620790" cy="1001197"/>
          </a:xfrm>
          <a:prstGeom prst="rect">
            <a:avLst/>
          </a:prstGeom>
          <a:noFill/>
          <a:ln/>
        </p:spPr>
        <p:txBody>
          <a:bodyPr wrap="square" lIns="0" tIns="0" rIns="0" bIns="0" rtlCol="0" anchor="t"/>
          <a:lstStyle/>
          <a:p>
            <a:pPr marL="0" indent="0">
              <a:lnSpc>
                <a:spcPts val="2600"/>
              </a:lnSpc>
              <a:buNone/>
            </a:pPr>
            <a:r>
              <a:rPr lang="en-US" dirty="0">
                <a:solidFill>
                  <a:srgbClr val="F7F7F9"/>
                </a:solidFill>
                <a:latin typeface="Inter" pitchFamily="34" charset="0"/>
                <a:ea typeface="Inter" pitchFamily="34" charset="-122"/>
                <a:cs typeface="Inter" pitchFamily="34" charset="-120"/>
              </a:rPr>
              <a:t>This presentation explores the design and implementation of an automated Wi-Fi network testing system. We examine security protocols, hardware components, and key techniques for vulnerability assessment.</a:t>
            </a:r>
            <a:endParaRPr lang="en-US" dirty="0">
              <a:solidFill>
                <a:srgbClr val="F7F7F9"/>
              </a:solidFill>
            </a:endParaRPr>
          </a:p>
        </p:txBody>
      </p:sp>
      <p:sp>
        <p:nvSpPr>
          <p:cNvPr id="3" name="Text 2">
            <a:extLst>
              <a:ext uri="{FF2B5EF4-FFF2-40B4-BE49-F238E27FC236}">
                <a16:creationId xmlns:a16="http://schemas.microsoft.com/office/drawing/2014/main" id="{2A0E5196-A319-F36A-4840-323E18CF4EED}"/>
              </a:ext>
            </a:extLst>
          </p:cNvPr>
          <p:cNvSpPr/>
          <p:nvPr/>
        </p:nvSpPr>
        <p:spPr>
          <a:xfrm>
            <a:off x="838637" y="3175754"/>
            <a:ext cx="12851963" cy="667464"/>
          </a:xfrm>
          <a:prstGeom prst="rect">
            <a:avLst/>
          </a:prstGeom>
          <a:noFill/>
          <a:ln/>
        </p:spPr>
        <p:txBody>
          <a:bodyPr wrap="square" lIns="0" tIns="0" rIns="0" bIns="0" rtlCol="0" anchor="t"/>
          <a:lstStyle/>
          <a:p>
            <a:pPr marL="0" indent="0">
              <a:lnSpc>
                <a:spcPts val="2600"/>
              </a:lnSpc>
              <a:buNone/>
            </a:pPr>
            <a:r>
              <a:rPr lang="en-US" dirty="0">
                <a:solidFill>
                  <a:srgbClr val="F7F7F9"/>
                </a:solidFill>
                <a:latin typeface="Inter" pitchFamily="34" charset="0"/>
                <a:ea typeface="Inter" pitchFamily="34" charset="-122"/>
                <a:cs typeface="Inter" pitchFamily="34" charset="-120"/>
              </a:rPr>
              <a:t>The system aims to streamline network penetration testing whilst providing valuable insights for both smart agriculture and forensic applications.</a:t>
            </a:r>
            <a:endParaRPr lang="en-US" dirty="0">
              <a:solidFill>
                <a:srgbClr val="F7F7F9"/>
              </a:solidFill>
            </a:endParaRPr>
          </a:p>
        </p:txBody>
      </p:sp>
      <p:sp>
        <p:nvSpPr>
          <p:cNvPr id="5" name="Text 0">
            <a:extLst>
              <a:ext uri="{FF2B5EF4-FFF2-40B4-BE49-F238E27FC236}">
                <a16:creationId xmlns:a16="http://schemas.microsoft.com/office/drawing/2014/main" id="{FA0D1030-B416-CDBE-2BF7-7D8291D1B609}"/>
              </a:ext>
            </a:extLst>
          </p:cNvPr>
          <p:cNvSpPr/>
          <p:nvPr/>
        </p:nvSpPr>
        <p:spPr>
          <a:xfrm>
            <a:off x="838637" y="735568"/>
            <a:ext cx="12609314" cy="771525"/>
          </a:xfrm>
          <a:prstGeom prst="rect">
            <a:avLst/>
          </a:prstGeom>
          <a:noFill/>
          <a:ln/>
        </p:spPr>
        <p:txBody>
          <a:bodyPr wrap="none" lIns="0" tIns="0" rIns="0" bIns="0" rtlCol="0" anchor="t"/>
          <a:lstStyle/>
          <a:p>
            <a:pPr marL="0" indent="0">
              <a:lnSpc>
                <a:spcPts val="6050"/>
              </a:lnSpc>
              <a:buNone/>
            </a:pPr>
            <a:r>
              <a:rPr lang="en-US" sz="4800" b="1" dirty="0">
                <a:solidFill>
                  <a:srgbClr val="F7F7F8"/>
                </a:solidFill>
                <a:latin typeface="Aptos SemiBold" panose="020B0004020202020204" pitchFamily="34" charset="0"/>
                <a:ea typeface="DM Sans Medium" pitchFamily="34" charset="-122"/>
                <a:cs typeface="DM Sans Medium" pitchFamily="34" charset="-120"/>
              </a:rPr>
              <a:t>Introduction</a:t>
            </a:r>
            <a:endParaRPr lang="en-US" sz="4800" b="1" dirty="0">
              <a:latin typeface="Aptos SemiBold" panose="020B0004020202020204" pitchFamily="34" charset="0"/>
            </a:endParaRPr>
          </a:p>
        </p:txBody>
      </p:sp>
      <p:pic>
        <p:nvPicPr>
          <p:cNvPr id="6" name="Picture 5" descr="A black rectangular object with white text&#10;&#10;Description automatically generated">
            <a:extLst>
              <a:ext uri="{FF2B5EF4-FFF2-40B4-BE49-F238E27FC236}">
                <a16:creationId xmlns:a16="http://schemas.microsoft.com/office/drawing/2014/main" id="{65E9492B-ED1C-CB9C-5899-D3AE3AD413F0}"/>
              </a:ext>
            </a:extLst>
          </p:cNvPr>
          <p:cNvPicPr>
            <a:picLocks noChangeAspect="1"/>
          </p:cNvPicPr>
          <p:nvPr/>
        </p:nvPicPr>
        <p:blipFill>
          <a:blip r:embed="rId2"/>
          <a:stretch>
            <a:fillRect/>
          </a:stretch>
        </p:blipFill>
        <p:spPr>
          <a:xfrm>
            <a:off x="12630150" y="7790578"/>
            <a:ext cx="1892300" cy="355600"/>
          </a:xfrm>
          <a:prstGeom prst="rect">
            <a:avLst/>
          </a:prstGeom>
        </p:spPr>
      </p:pic>
    </p:spTree>
    <p:extLst>
      <p:ext uri="{BB962C8B-B14F-4D97-AF65-F5344CB8AC3E}">
        <p14:creationId xmlns:p14="http://schemas.microsoft.com/office/powerpoint/2010/main" val="1993243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907894" y="779025"/>
            <a:ext cx="8301011" cy="561023"/>
          </a:xfrm>
          <a:prstGeom prst="rect">
            <a:avLst/>
          </a:prstGeom>
          <a:noFill/>
          <a:ln/>
        </p:spPr>
        <p:txBody>
          <a:bodyPr wrap="none" lIns="0" tIns="0" rIns="0" bIns="0" rtlCol="0" anchor="t"/>
          <a:lstStyle/>
          <a:p>
            <a:pPr marL="0" indent="0">
              <a:lnSpc>
                <a:spcPts val="4400"/>
              </a:lnSpc>
              <a:buNone/>
            </a:pPr>
            <a:r>
              <a:rPr lang="en-US" sz="4500" b="1" dirty="0">
                <a:solidFill>
                  <a:srgbClr val="F7F7F9"/>
                </a:solidFill>
                <a:latin typeface="Aptos SemiBold" panose="020B0004020202020204" pitchFamily="34" charset="0"/>
                <a:ea typeface="DM Sans Medium" pitchFamily="34" charset="-122"/>
                <a:cs typeface="DM Sans Medium" pitchFamily="34" charset="-120"/>
              </a:rPr>
              <a:t>Applications in Smart Agriculture</a:t>
            </a:r>
            <a:endParaRPr lang="en-US" sz="4500" b="1" dirty="0">
              <a:solidFill>
                <a:srgbClr val="F7F7F9"/>
              </a:solidFill>
              <a:latin typeface="Aptos SemiBold" panose="020B0004020202020204" pitchFamily="34" charset="0"/>
            </a:endParaRPr>
          </a:p>
        </p:txBody>
      </p:sp>
      <p:sp>
        <p:nvSpPr>
          <p:cNvPr id="5" name="Text 1"/>
          <p:cNvSpPr/>
          <p:nvPr/>
        </p:nvSpPr>
        <p:spPr>
          <a:xfrm>
            <a:off x="6114812" y="2219643"/>
            <a:ext cx="2244328" cy="280511"/>
          </a:xfrm>
          <a:prstGeom prst="rect">
            <a:avLst/>
          </a:prstGeom>
          <a:noFill/>
          <a:ln/>
        </p:spPr>
        <p:txBody>
          <a:bodyPr wrap="none" lIns="0" tIns="0" rIns="0" bIns="0" rtlCol="0" anchor="t"/>
          <a:lstStyle/>
          <a:p>
            <a:pPr marL="0" indent="0" algn="l">
              <a:lnSpc>
                <a:spcPts val="22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Crop Monitoring</a:t>
            </a:r>
            <a:endParaRPr lang="en-US" sz="2300" b="1" dirty="0">
              <a:solidFill>
                <a:srgbClr val="F7F7F9"/>
              </a:solidFill>
              <a:latin typeface="Aptos SemiBold" panose="020B0004020202020204" pitchFamily="34" charset="0"/>
            </a:endParaRPr>
          </a:p>
        </p:txBody>
      </p:sp>
      <p:sp>
        <p:nvSpPr>
          <p:cNvPr id="6" name="Text 2"/>
          <p:cNvSpPr/>
          <p:nvPr/>
        </p:nvSpPr>
        <p:spPr>
          <a:xfrm>
            <a:off x="6114811" y="2620486"/>
            <a:ext cx="7887175" cy="1321197"/>
          </a:xfrm>
          <a:prstGeom prst="rect">
            <a:avLst/>
          </a:prstGeom>
          <a:noFill/>
          <a:ln/>
        </p:spPr>
        <p:txBody>
          <a:bodyPr wrap="none" lIns="0" tIns="0" rIns="0" bIns="0" rtlCol="0" anchor="t"/>
          <a:lstStyle/>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Secure connectivity for sensors measuring soil moisture, nutrient levels</a:t>
            </a:r>
          </a:p>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and plant health.</a:t>
            </a:r>
            <a:endParaRPr lang="en-US" sz="2000" dirty="0">
              <a:solidFill>
                <a:srgbClr val="F7F7F9"/>
              </a:solidFill>
              <a:latin typeface="Aptos" panose="020B0004020202020204" pitchFamily="34" charset="0"/>
            </a:endParaRPr>
          </a:p>
        </p:txBody>
      </p:sp>
      <p:sp>
        <p:nvSpPr>
          <p:cNvPr id="8" name="Text 3"/>
          <p:cNvSpPr/>
          <p:nvPr/>
        </p:nvSpPr>
        <p:spPr>
          <a:xfrm>
            <a:off x="6114812" y="4062016"/>
            <a:ext cx="2596753" cy="280511"/>
          </a:xfrm>
          <a:prstGeom prst="rect">
            <a:avLst/>
          </a:prstGeom>
          <a:noFill/>
          <a:ln/>
        </p:spPr>
        <p:txBody>
          <a:bodyPr wrap="none" lIns="0" tIns="0" rIns="0" bIns="0" rtlCol="0" anchor="t"/>
          <a:lstStyle/>
          <a:p>
            <a:pPr marL="0" indent="0" algn="l">
              <a:lnSpc>
                <a:spcPts val="22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Equipment Management</a:t>
            </a:r>
            <a:endParaRPr lang="en-US" sz="2300" b="1" dirty="0">
              <a:solidFill>
                <a:srgbClr val="F7F7F9"/>
              </a:solidFill>
              <a:latin typeface="Aptos SemiBold" panose="020B0004020202020204" pitchFamily="34" charset="0"/>
            </a:endParaRPr>
          </a:p>
        </p:txBody>
      </p:sp>
      <p:sp>
        <p:nvSpPr>
          <p:cNvPr id="9" name="Text 4"/>
          <p:cNvSpPr/>
          <p:nvPr/>
        </p:nvSpPr>
        <p:spPr>
          <a:xfrm>
            <a:off x="6114812" y="4462859"/>
            <a:ext cx="7887176" cy="1040686"/>
          </a:xfrm>
          <a:prstGeom prst="rect">
            <a:avLst/>
          </a:prstGeom>
          <a:noFill/>
          <a:ln/>
        </p:spPr>
        <p:txBody>
          <a:bodyPr wrap="none" lIns="0" tIns="0" rIns="0" bIns="0" rtlCol="0" anchor="t"/>
          <a:lstStyle/>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Tracking and controlling automated farming machinery through robust </a:t>
            </a:r>
          </a:p>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wireless networks.</a:t>
            </a:r>
            <a:endParaRPr lang="en-US" sz="2000" dirty="0">
              <a:solidFill>
                <a:srgbClr val="F7F7F9"/>
              </a:solidFill>
              <a:latin typeface="Aptos" panose="020B0004020202020204" pitchFamily="34" charset="0"/>
            </a:endParaRPr>
          </a:p>
        </p:txBody>
      </p:sp>
      <p:sp>
        <p:nvSpPr>
          <p:cNvPr id="11" name="Text 5"/>
          <p:cNvSpPr/>
          <p:nvPr/>
        </p:nvSpPr>
        <p:spPr>
          <a:xfrm>
            <a:off x="6114812" y="5904389"/>
            <a:ext cx="2244328" cy="280511"/>
          </a:xfrm>
          <a:prstGeom prst="rect">
            <a:avLst/>
          </a:prstGeom>
          <a:noFill/>
          <a:ln/>
        </p:spPr>
        <p:txBody>
          <a:bodyPr wrap="none" lIns="0" tIns="0" rIns="0" bIns="0" rtlCol="0" anchor="t"/>
          <a:lstStyle/>
          <a:p>
            <a:pPr marL="0" indent="0" algn="l">
              <a:lnSpc>
                <a:spcPts val="22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Data Collection</a:t>
            </a:r>
            <a:endParaRPr lang="en-US" sz="2300" b="1" dirty="0">
              <a:solidFill>
                <a:srgbClr val="F7F7F9"/>
              </a:solidFill>
              <a:latin typeface="Aptos SemiBold" panose="020B0004020202020204" pitchFamily="34" charset="0"/>
            </a:endParaRPr>
          </a:p>
        </p:txBody>
      </p:sp>
      <p:sp>
        <p:nvSpPr>
          <p:cNvPr id="12" name="Text 6"/>
          <p:cNvSpPr/>
          <p:nvPr/>
        </p:nvSpPr>
        <p:spPr>
          <a:xfrm>
            <a:off x="6114812" y="6305233"/>
            <a:ext cx="7887176" cy="287179"/>
          </a:xfrm>
          <a:prstGeom prst="rect">
            <a:avLst/>
          </a:prstGeom>
          <a:noFill/>
          <a:ln/>
        </p:spPr>
        <p:txBody>
          <a:bodyPr wrap="none" lIns="0" tIns="0" rIns="0" bIns="0" rtlCol="0" anchor="t"/>
          <a:lstStyle/>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Ensuring integrity of agricultural data transmitted from field sensors </a:t>
            </a:r>
          </a:p>
          <a:p>
            <a:pPr marL="0" indent="0" algn="l">
              <a:lnSpc>
                <a:spcPts val="2250"/>
              </a:lnSpc>
              <a:buNone/>
            </a:pPr>
            <a:r>
              <a:rPr lang="en-US" sz="2000" dirty="0">
                <a:solidFill>
                  <a:srgbClr val="F7F7F9"/>
                </a:solidFill>
                <a:latin typeface="Aptos" panose="020B0004020202020204" pitchFamily="34" charset="0"/>
                <a:ea typeface="Inter" pitchFamily="34" charset="-122"/>
                <a:cs typeface="Inter" pitchFamily="34" charset="-120"/>
              </a:rPr>
              <a:t>to central systems.</a:t>
            </a:r>
            <a:endParaRPr lang="en-US" sz="2000" dirty="0">
              <a:solidFill>
                <a:srgbClr val="F7F7F9"/>
              </a:solidFill>
              <a:latin typeface="Aptos" panose="020B0004020202020204" pitchFamily="34" charset="0"/>
            </a:endParaRPr>
          </a:p>
        </p:txBody>
      </p:sp>
      <p:pic>
        <p:nvPicPr>
          <p:cNvPr id="14" name="Picture 13" descr="A black rectangular object with white text&#10;&#10;Description automatically generated">
            <a:extLst>
              <a:ext uri="{FF2B5EF4-FFF2-40B4-BE49-F238E27FC236}">
                <a16:creationId xmlns:a16="http://schemas.microsoft.com/office/drawing/2014/main" id="{8D08F93B-0E4B-43E2-6FA8-C5D1AB0D997C}"/>
              </a:ext>
            </a:extLst>
          </p:cNvPr>
          <p:cNvPicPr>
            <a:picLocks noChangeAspect="1"/>
          </p:cNvPicPr>
          <p:nvPr/>
        </p:nvPicPr>
        <p:blipFill>
          <a:blip r:embed="rId4"/>
          <a:stretch>
            <a:fillRect/>
          </a:stretch>
        </p:blipFill>
        <p:spPr>
          <a:xfrm>
            <a:off x="12630150" y="7790578"/>
            <a:ext cx="1892300" cy="35560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864037" y="869513"/>
            <a:ext cx="12609314" cy="771525"/>
          </a:xfrm>
          <a:prstGeom prst="rect">
            <a:avLst/>
          </a:prstGeom>
          <a:noFill/>
          <a:ln/>
        </p:spPr>
        <p:txBody>
          <a:bodyPr wrap="none" lIns="0" tIns="0" rIns="0" bIns="0" rtlCol="0" anchor="t"/>
          <a:lstStyle/>
          <a:p>
            <a:pPr marL="0" indent="0" algn="ctr">
              <a:lnSpc>
                <a:spcPts val="6050"/>
              </a:lnSpc>
              <a:buNone/>
            </a:pPr>
            <a:r>
              <a:rPr lang="en-US" sz="4600" b="1" dirty="0">
                <a:solidFill>
                  <a:srgbClr val="F7F7F9"/>
                </a:solidFill>
                <a:latin typeface="Aptos" panose="020B0004020202020204" pitchFamily="34" charset="0"/>
                <a:ea typeface="DM Sans Medium" pitchFamily="34" charset="-122"/>
                <a:cs typeface="DM Sans Medium" pitchFamily="34" charset="-120"/>
              </a:rPr>
              <a:t>Smart Agriculture and LPWAN Technologies</a:t>
            </a:r>
            <a:endParaRPr lang="en-US" sz="4600" b="1" dirty="0">
              <a:solidFill>
                <a:srgbClr val="F7F7F9"/>
              </a:solidFill>
              <a:latin typeface="Aptos" panose="020B0004020202020204" pitchFamily="34" charset="0"/>
            </a:endParaRPr>
          </a:p>
        </p:txBody>
      </p:sp>
      <p:sp>
        <p:nvSpPr>
          <p:cNvPr id="3" name="Text 1"/>
          <p:cNvSpPr/>
          <p:nvPr/>
        </p:nvSpPr>
        <p:spPr>
          <a:xfrm>
            <a:off x="864037" y="359163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9"/>
                </a:solidFill>
                <a:latin typeface="DM Sans Medium" pitchFamily="34" charset="0"/>
                <a:ea typeface="DM Sans Medium" pitchFamily="34" charset="-122"/>
                <a:cs typeface="DM Sans Medium" pitchFamily="34" charset="-120"/>
              </a:rPr>
              <a:t>LoRa Technology</a:t>
            </a:r>
            <a:endParaRPr lang="en-US" sz="2400" dirty="0">
              <a:solidFill>
                <a:srgbClr val="F7F7F9"/>
              </a:solidFill>
            </a:endParaRPr>
          </a:p>
        </p:txBody>
      </p:sp>
      <p:sp>
        <p:nvSpPr>
          <p:cNvPr id="4" name="Text 2"/>
          <p:cNvSpPr/>
          <p:nvPr/>
        </p:nvSpPr>
        <p:spPr>
          <a:xfrm>
            <a:off x="864037" y="4224218"/>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F7F7F9"/>
                </a:solidFill>
                <a:latin typeface="Inter" pitchFamily="34" charset="0"/>
                <a:ea typeface="Inter" pitchFamily="34" charset="-122"/>
                <a:cs typeface="Inter" pitchFamily="34" charset="-120"/>
              </a:rPr>
              <a:t>Long-range wireless protocol enabling low-power, long-distance communication for IoT devices in agriculture.</a:t>
            </a:r>
            <a:endParaRPr lang="en-US" sz="1900" dirty="0">
              <a:solidFill>
                <a:srgbClr val="F7F7F9"/>
              </a:solidFill>
            </a:endParaRPr>
          </a:p>
        </p:txBody>
      </p:sp>
      <p:sp>
        <p:nvSpPr>
          <p:cNvPr id="5" name="Text 3"/>
          <p:cNvSpPr/>
          <p:nvPr/>
        </p:nvSpPr>
        <p:spPr>
          <a:xfrm>
            <a:off x="5372695" y="359163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9"/>
                </a:solidFill>
                <a:latin typeface="DM Sans Medium" pitchFamily="34" charset="0"/>
                <a:ea typeface="DM Sans Medium" pitchFamily="34" charset="-122"/>
                <a:cs typeface="DM Sans Medium" pitchFamily="34" charset="-120"/>
              </a:rPr>
              <a:t>LoRaWAN</a:t>
            </a:r>
            <a:endParaRPr lang="en-US" sz="2400" dirty="0">
              <a:solidFill>
                <a:srgbClr val="F7F7F9"/>
              </a:solidFill>
            </a:endParaRPr>
          </a:p>
        </p:txBody>
      </p:sp>
      <p:sp>
        <p:nvSpPr>
          <p:cNvPr id="6" name="Text 4"/>
          <p:cNvSpPr/>
          <p:nvPr/>
        </p:nvSpPr>
        <p:spPr>
          <a:xfrm>
            <a:off x="5372695" y="4224218"/>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F7F7F9"/>
                </a:solidFill>
                <a:latin typeface="Inter" pitchFamily="34" charset="0"/>
                <a:ea typeface="Inter" pitchFamily="34" charset="-122"/>
                <a:cs typeface="Inter" pitchFamily="34" charset="-120"/>
              </a:rPr>
              <a:t>Network architecture built on LoRa, providing secure bi-directional communication for smart farming applications.</a:t>
            </a:r>
            <a:endParaRPr lang="en-US" sz="1900" dirty="0">
              <a:solidFill>
                <a:srgbClr val="F7F7F9"/>
              </a:solidFill>
            </a:endParaRPr>
          </a:p>
        </p:txBody>
      </p:sp>
      <p:sp>
        <p:nvSpPr>
          <p:cNvPr id="7" name="Text 5"/>
          <p:cNvSpPr/>
          <p:nvPr/>
        </p:nvSpPr>
        <p:spPr>
          <a:xfrm>
            <a:off x="9881354" y="3591639"/>
            <a:ext cx="3086100" cy="385763"/>
          </a:xfrm>
          <a:prstGeom prst="rect">
            <a:avLst/>
          </a:prstGeom>
          <a:noFill/>
          <a:ln/>
        </p:spPr>
        <p:txBody>
          <a:bodyPr wrap="none" lIns="0" tIns="0" rIns="0" bIns="0" rtlCol="0" anchor="t"/>
          <a:lstStyle/>
          <a:p>
            <a:pPr marL="0" indent="0">
              <a:lnSpc>
                <a:spcPts val="3000"/>
              </a:lnSpc>
              <a:buNone/>
            </a:pPr>
            <a:r>
              <a:rPr lang="en-US" sz="2400" dirty="0">
                <a:solidFill>
                  <a:srgbClr val="F7F7F9"/>
                </a:solidFill>
                <a:latin typeface="DM Sans Medium" pitchFamily="34" charset="0"/>
                <a:ea typeface="DM Sans Medium" pitchFamily="34" charset="-122"/>
                <a:cs typeface="DM Sans Medium" pitchFamily="34" charset="-120"/>
              </a:rPr>
              <a:t>IEEE 802.15.4</a:t>
            </a:r>
            <a:endParaRPr lang="en-US" sz="2400" dirty="0">
              <a:solidFill>
                <a:srgbClr val="F7F7F9"/>
              </a:solidFill>
            </a:endParaRPr>
          </a:p>
        </p:txBody>
      </p:sp>
      <p:sp>
        <p:nvSpPr>
          <p:cNvPr id="8" name="Text 6"/>
          <p:cNvSpPr/>
          <p:nvPr/>
        </p:nvSpPr>
        <p:spPr>
          <a:xfrm>
            <a:off x="9881354" y="4224218"/>
            <a:ext cx="3898821" cy="1580198"/>
          </a:xfrm>
          <a:prstGeom prst="rect">
            <a:avLst/>
          </a:prstGeom>
          <a:noFill/>
          <a:ln/>
        </p:spPr>
        <p:txBody>
          <a:bodyPr wrap="square" lIns="0" tIns="0" rIns="0" bIns="0" rtlCol="0" anchor="t"/>
          <a:lstStyle/>
          <a:p>
            <a:pPr marL="0" indent="0">
              <a:lnSpc>
                <a:spcPts val="3100"/>
              </a:lnSpc>
              <a:buNone/>
            </a:pPr>
            <a:r>
              <a:rPr lang="en-US" sz="1900" dirty="0">
                <a:solidFill>
                  <a:srgbClr val="F7F7F9"/>
                </a:solidFill>
                <a:latin typeface="Inter" pitchFamily="34" charset="0"/>
                <a:ea typeface="Inter" pitchFamily="34" charset="-122"/>
                <a:cs typeface="Inter" pitchFamily="34" charset="-120"/>
              </a:rPr>
              <a:t>Standard for low-rate wireless networks, forming the basis for ZigBee and other agricultural IoT protocols.</a:t>
            </a:r>
            <a:endParaRPr lang="en-US" sz="1900" dirty="0">
              <a:solidFill>
                <a:srgbClr val="F7F7F9"/>
              </a:solidFill>
            </a:endParaRPr>
          </a:p>
        </p:txBody>
      </p:sp>
      <p:pic>
        <p:nvPicPr>
          <p:cNvPr id="9" name="Picture 8" descr="A black rectangular object with white text&#10;&#10;Description automatically generated">
            <a:extLst>
              <a:ext uri="{FF2B5EF4-FFF2-40B4-BE49-F238E27FC236}">
                <a16:creationId xmlns:a16="http://schemas.microsoft.com/office/drawing/2014/main" id="{9E356DC5-FD5A-6051-E9D7-B12E66259B7F}"/>
              </a:ext>
            </a:extLst>
          </p:cNvPr>
          <p:cNvPicPr>
            <a:picLocks noChangeAspect="1"/>
          </p:cNvPicPr>
          <p:nvPr/>
        </p:nvPicPr>
        <p:blipFill>
          <a:blip r:embed="rId3"/>
          <a:stretch>
            <a:fillRect/>
          </a:stretch>
        </p:blipFill>
        <p:spPr>
          <a:xfrm>
            <a:off x="12630150" y="7790578"/>
            <a:ext cx="1892300" cy="3556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0">
            <a:extLst>
              <a:ext uri="{FF2B5EF4-FFF2-40B4-BE49-F238E27FC236}">
                <a16:creationId xmlns:a16="http://schemas.microsoft.com/office/drawing/2014/main" id="{7B1B9659-918A-755D-7C2D-8A37800E2A77}"/>
              </a:ext>
            </a:extLst>
          </p:cNvPr>
          <p:cNvSpPr/>
          <p:nvPr/>
        </p:nvSpPr>
        <p:spPr>
          <a:xfrm>
            <a:off x="864037" y="869513"/>
            <a:ext cx="12609314" cy="771525"/>
          </a:xfrm>
          <a:prstGeom prst="rect">
            <a:avLst/>
          </a:prstGeom>
          <a:noFill/>
          <a:ln/>
        </p:spPr>
        <p:txBody>
          <a:bodyPr wrap="none" lIns="0" tIns="0" rIns="0" bIns="0" rtlCol="0" anchor="t"/>
          <a:lstStyle/>
          <a:p>
            <a:r>
              <a:rPr lang="en-GB" sz="4800" b="1" dirty="0">
                <a:solidFill>
                  <a:schemeClr val="bg1"/>
                </a:solidFill>
                <a:effectLst/>
                <a:latin typeface="Aptos" panose="020B0004020202020204" pitchFamily="34" charset="0"/>
              </a:rPr>
              <a:t>The ’Forensic’ Area </a:t>
            </a:r>
            <a:endParaRPr lang="en-GB" sz="4800" b="1" dirty="0">
              <a:solidFill>
                <a:schemeClr val="bg1"/>
              </a:solidFill>
              <a:latin typeface="Aptos" panose="020B0004020202020204" pitchFamily="34" charset="0"/>
            </a:endParaRPr>
          </a:p>
        </p:txBody>
      </p:sp>
      <p:pic>
        <p:nvPicPr>
          <p:cNvPr id="5" name="Picture 4" descr="A black rectangular object with white text&#10;&#10;Description automatically generated">
            <a:extLst>
              <a:ext uri="{FF2B5EF4-FFF2-40B4-BE49-F238E27FC236}">
                <a16:creationId xmlns:a16="http://schemas.microsoft.com/office/drawing/2014/main" id="{13420CE3-D924-422D-506D-126B10433F02}"/>
              </a:ext>
            </a:extLst>
          </p:cNvPr>
          <p:cNvPicPr>
            <a:picLocks noChangeAspect="1"/>
          </p:cNvPicPr>
          <p:nvPr/>
        </p:nvPicPr>
        <p:blipFill>
          <a:blip r:embed="rId2"/>
          <a:stretch>
            <a:fillRect/>
          </a:stretch>
        </p:blipFill>
        <p:spPr>
          <a:xfrm>
            <a:off x="12630150" y="7790578"/>
            <a:ext cx="1892300" cy="355600"/>
          </a:xfrm>
          <a:prstGeom prst="rect">
            <a:avLst/>
          </a:prstGeom>
        </p:spPr>
      </p:pic>
      <p:sp>
        <p:nvSpPr>
          <p:cNvPr id="6" name="Text 1">
            <a:extLst>
              <a:ext uri="{FF2B5EF4-FFF2-40B4-BE49-F238E27FC236}">
                <a16:creationId xmlns:a16="http://schemas.microsoft.com/office/drawing/2014/main" id="{CA23A290-A5C8-6BEE-24B3-D2C440072052}"/>
              </a:ext>
            </a:extLst>
          </p:cNvPr>
          <p:cNvSpPr/>
          <p:nvPr/>
        </p:nvSpPr>
        <p:spPr>
          <a:xfrm>
            <a:off x="838637" y="2174557"/>
            <a:ext cx="12609314" cy="5319475"/>
          </a:xfrm>
          <a:prstGeom prst="rect">
            <a:avLst/>
          </a:prstGeom>
          <a:noFill/>
          <a:ln/>
        </p:spPr>
        <p:txBody>
          <a:bodyPr wrap="square" lIns="0" tIns="0" rIns="0" bIns="0" rtlCol="0" anchor="t"/>
          <a:lstStyle/>
          <a:p>
            <a:pPr algn="just">
              <a:lnSpc>
                <a:spcPct val="150000"/>
              </a:lnSpc>
            </a:pPr>
            <a:r>
              <a:rPr lang="en-GB" sz="2000" i="0" u="none" strike="noStrike" dirty="0">
                <a:solidFill>
                  <a:schemeClr val="bg1"/>
                </a:solidFill>
                <a:effectLst/>
                <a:latin typeface="Aptos" panose="020B0004020202020204" pitchFamily="34" charset="0"/>
              </a:rPr>
              <a:t>The potential use of Wi-PY in Forensic Investigation is noteworthy. With the introduction of Law No. 3 of 9 January 2019, the so-called "anti-corruption" law, new measures were established to tackle corruption and strengthen the fight against crimes in public administration.</a:t>
            </a:r>
          </a:p>
          <a:p>
            <a:pPr algn="just">
              <a:lnSpc>
                <a:spcPct val="150000"/>
              </a:lnSpc>
            </a:pPr>
            <a:endParaRPr lang="en-GB" sz="2000" i="0" u="none" strike="noStrike" dirty="0">
              <a:solidFill>
                <a:schemeClr val="bg1"/>
              </a:solidFill>
              <a:effectLst/>
              <a:latin typeface="Aptos" panose="020B0004020202020204" pitchFamily="34" charset="0"/>
            </a:endParaRPr>
          </a:p>
          <a:p>
            <a:pPr algn="just">
              <a:lnSpc>
                <a:spcPct val="150000"/>
              </a:lnSpc>
            </a:pPr>
            <a:r>
              <a:rPr lang="en-GB" sz="2000" i="0" u="none" strike="noStrike" dirty="0">
                <a:solidFill>
                  <a:schemeClr val="bg1"/>
                </a:solidFill>
                <a:effectLst/>
                <a:latin typeface="Aptos" panose="020B0004020202020204" pitchFamily="34" charset="0"/>
              </a:rPr>
              <a:t>This allows to a potential use of Wi-PY for automating vulnerability scanning processes within a wireless network, allowing for the insertion of an exploit or targeted attacks on individual devices.</a:t>
            </a:r>
            <a:endParaRPr lang="en-GB" sz="2000" dirty="0">
              <a:solidFill>
                <a:schemeClr val="bg1"/>
              </a:solidFill>
              <a:latin typeface="Aptos" panose="020B0004020202020204" pitchFamily="34" charset="0"/>
            </a:endParaRPr>
          </a:p>
        </p:txBody>
      </p:sp>
    </p:spTree>
    <p:extLst>
      <p:ext uri="{BB962C8B-B14F-4D97-AF65-F5344CB8AC3E}">
        <p14:creationId xmlns:p14="http://schemas.microsoft.com/office/powerpoint/2010/main" val="1485789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6617" y="527863"/>
            <a:ext cx="7583567" cy="696635"/>
          </a:xfrm>
          <a:prstGeom prst="rect">
            <a:avLst/>
          </a:prstGeom>
          <a:noFill/>
          <a:ln/>
        </p:spPr>
        <p:txBody>
          <a:bodyPr wrap="none" lIns="0" tIns="0" rIns="0" bIns="0" rtlCol="0" anchor="t"/>
          <a:lstStyle/>
          <a:p>
            <a:pPr marL="0" indent="0" algn="ctr">
              <a:lnSpc>
                <a:spcPts val="545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Wi-Fi Security Protocols</a:t>
            </a:r>
            <a:endParaRPr lang="en-US" sz="4800" b="1" dirty="0">
              <a:solidFill>
                <a:srgbClr val="F7F7F9"/>
              </a:solidFill>
              <a:latin typeface="Aptos SemiBold" panose="020B0004020202020204" pitchFamily="34" charset="0"/>
            </a:endParaRPr>
          </a:p>
        </p:txBody>
      </p:sp>
      <p:sp>
        <p:nvSpPr>
          <p:cNvPr id="4" name="Shape 1"/>
          <p:cNvSpPr/>
          <p:nvPr/>
        </p:nvSpPr>
        <p:spPr>
          <a:xfrm>
            <a:off x="6585703" y="1767721"/>
            <a:ext cx="45719" cy="5255379"/>
          </a:xfrm>
          <a:prstGeom prst="roundRect">
            <a:avLst>
              <a:gd name="adj" fmla="val 109709"/>
            </a:avLst>
          </a:prstGeom>
          <a:solidFill>
            <a:srgbClr val="65696B"/>
          </a:solidFill>
          <a:ln/>
        </p:spPr>
        <p:txBody>
          <a:bodyPr/>
          <a:lstStyle/>
          <a:p>
            <a:endParaRPr lang="en-IT"/>
          </a:p>
        </p:txBody>
      </p:sp>
      <p:sp>
        <p:nvSpPr>
          <p:cNvPr id="5" name="Shape 2"/>
          <p:cNvSpPr/>
          <p:nvPr/>
        </p:nvSpPr>
        <p:spPr>
          <a:xfrm>
            <a:off x="6821210" y="2253972"/>
            <a:ext cx="780217" cy="30480"/>
          </a:xfrm>
          <a:prstGeom prst="roundRect">
            <a:avLst>
              <a:gd name="adj" fmla="val 109709"/>
            </a:avLst>
          </a:prstGeom>
          <a:solidFill>
            <a:srgbClr val="65696B"/>
          </a:solidFill>
          <a:ln/>
        </p:spPr>
        <p:txBody>
          <a:bodyPr/>
          <a:lstStyle/>
          <a:p>
            <a:endParaRPr lang="en-IT"/>
          </a:p>
        </p:txBody>
      </p:sp>
      <p:sp>
        <p:nvSpPr>
          <p:cNvPr id="6" name="Shape 3"/>
          <p:cNvSpPr/>
          <p:nvPr/>
        </p:nvSpPr>
        <p:spPr>
          <a:xfrm>
            <a:off x="6350198" y="2018467"/>
            <a:ext cx="501491" cy="501491"/>
          </a:xfrm>
          <a:prstGeom prst="roundRect">
            <a:avLst>
              <a:gd name="adj" fmla="val 6668"/>
            </a:avLst>
          </a:prstGeom>
          <a:solidFill>
            <a:srgbClr val="4C5052"/>
          </a:solidFill>
          <a:ln/>
        </p:spPr>
        <p:txBody>
          <a:bodyPr/>
          <a:lstStyle/>
          <a:p>
            <a:endParaRPr lang="en-IT"/>
          </a:p>
        </p:txBody>
      </p:sp>
      <p:sp>
        <p:nvSpPr>
          <p:cNvPr id="7" name="Text 4"/>
          <p:cNvSpPr/>
          <p:nvPr/>
        </p:nvSpPr>
        <p:spPr>
          <a:xfrm>
            <a:off x="6546056" y="2101929"/>
            <a:ext cx="109776" cy="334447"/>
          </a:xfrm>
          <a:prstGeom prst="rect">
            <a:avLst/>
          </a:prstGeom>
          <a:noFill/>
          <a:ln/>
        </p:spPr>
        <p:txBody>
          <a:bodyPr wrap="none" lIns="0" tIns="0" rIns="0" bIns="0" rtlCol="0" anchor="t"/>
          <a:lstStyle/>
          <a:p>
            <a:pPr marL="0" indent="0" algn="ctr">
              <a:lnSpc>
                <a:spcPts val="2600"/>
              </a:lnSpc>
              <a:buNone/>
            </a:pPr>
            <a:r>
              <a:rPr lang="en-US" sz="2600" dirty="0">
                <a:solidFill>
                  <a:srgbClr val="D6D9D7"/>
                </a:solidFill>
                <a:latin typeface="DM Sans Medium" pitchFamily="34" charset="0"/>
                <a:ea typeface="DM Sans Medium" pitchFamily="34" charset="-122"/>
                <a:cs typeface="DM Sans Medium" pitchFamily="34" charset="-120"/>
              </a:rPr>
              <a:t>1</a:t>
            </a:r>
            <a:endParaRPr lang="en-US" sz="2600" dirty="0"/>
          </a:p>
        </p:txBody>
      </p:sp>
      <p:sp>
        <p:nvSpPr>
          <p:cNvPr id="8" name="Text 5"/>
          <p:cNvSpPr/>
          <p:nvPr/>
        </p:nvSpPr>
        <p:spPr>
          <a:xfrm>
            <a:off x="7827050" y="1990606"/>
            <a:ext cx="2786539" cy="348258"/>
          </a:xfrm>
          <a:prstGeom prst="rect">
            <a:avLst/>
          </a:prstGeom>
          <a:noFill/>
          <a:ln/>
        </p:spPr>
        <p:txBody>
          <a:bodyPr wrap="none" lIns="0" tIns="0" rIns="0" bIns="0" rtlCol="0" anchor="t"/>
          <a:lstStyle/>
          <a:p>
            <a:pPr marL="0" indent="0" algn="l">
              <a:lnSpc>
                <a:spcPts val="27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WEP</a:t>
            </a:r>
            <a:endParaRPr lang="en-US" sz="2300" b="1" dirty="0">
              <a:solidFill>
                <a:srgbClr val="F7F7F9"/>
              </a:solidFill>
              <a:latin typeface="Aptos SemiBold" panose="020B0004020202020204" pitchFamily="34" charset="0"/>
            </a:endParaRPr>
          </a:p>
        </p:txBody>
      </p:sp>
      <p:sp>
        <p:nvSpPr>
          <p:cNvPr id="9" name="Text 6"/>
          <p:cNvSpPr/>
          <p:nvPr/>
        </p:nvSpPr>
        <p:spPr>
          <a:xfrm>
            <a:off x="7827050" y="2472571"/>
            <a:ext cx="6023134" cy="713184"/>
          </a:xfrm>
          <a:prstGeom prst="rect">
            <a:avLst/>
          </a:prstGeom>
          <a:noFill/>
          <a:ln/>
        </p:spPr>
        <p:txBody>
          <a:bodyPr wrap="square" lIns="0" tIns="0" rIns="0" bIns="0" rtlCol="0" anchor="t"/>
          <a:lstStyle/>
          <a:p>
            <a:pPr marL="0" indent="0" algn="l">
              <a:lnSpc>
                <a:spcPts val="2800"/>
              </a:lnSpc>
              <a:buNone/>
            </a:pPr>
            <a:r>
              <a:rPr lang="en-US" sz="1750" dirty="0">
                <a:solidFill>
                  <a:srgbClr val="F7F7F9"/>
                </a:solidFill>
                <a:latin typeface="Aptos" panose="020B0004020202020204" pitchFamily="34" charset="0"/>
                <a:ea typeface="Inter" pitchFamily="34" charset="-122"/>
                <a:cs typeface="Inter" pitchFamily="34" charset="-120"/>
              </a:rPr>
              <a:t>Outdated protocol using static keys. Easily cracked due to vulnerabilities in RC4 implementation.</a:t>
            </a:r>
            <a:endParaRPr lang="en-US" sz="1750" dirty="0">
              <a:solidFill>
                <a:srgbClr val="F7F7F9"/>
              </a:solidFill>
              <a:latin typeface="Aptos" panose="020B0004020202020204" pitchFamily="34" charset="0"/>
            </a:endParaRPr>
          </a:p>
        </p:txBody>
      </p:sp>
      <p:sp>
        <p:nvSpPr>
          <p:cNvPr id="10" name="Shape 7"/>
          <p:cNvSpPr/>
          <p:nvPr/>
        </p:nvSpPr>
        <p:spPr>
          <a:xfrm>
            <a:off x="6821210" y="4117777"/>
            <a:ext cx="780217" cy="30480"/>
          </a:xfrm>
          <a:prstGeom prst="roundRect">
            <a:avLst>
              <a:gd name="adj" fmla="val 109709"/>
            </a:avLst>
          </a:prstGeom>
          <a:solidFill>
            <a:srgbClr val="65696B"/>
          </a:solidFill>
          <a:ln/>
        </p:spPr>
        <p:txBody>
          <a:bodyPr/>
          <a:lstStyle/>
          <a:p>
            <a:endParaRPr lang="en-IT"/>
          </a:p>
        </p:txBody>
      </p:sp>
      <p:sp>
        <p:nvSpPr>
          <p:cNvPr id="11" name="Shape 8"/>
          <p:cNvSpPr/>
          <p:nvPr/>
        </p:nvSpPr>
        <p:spPr>
          <a:xfrm>
            <a:off x="6350198" y="3882271"/>
            <a:ext cx="501491" cy="501491"/>
          </a:xfrm>
          <a:prstGeom prst="roundRect">
            <a:avLst>
              <a:gd name="adj" fmla="val 6668"/>
            </a:avLst>
          </a:prstGeom>
          <a:solidFill>
            <a:srgbClr val="4C5052"/>
          </a:solidFill>
          <a:ln/>
        </p:spPr>
        <p:txBody>
          <a:bodyPr/>
          <a:lstStyle/>
          <a:p>
            <a:endParaRPr lang="en-IT"/>
          </a:p>
        </p:txBody>
      </p:sp>
      <p:sp>
        <p:nvSpPr>
          <p:cNvPr id="12" name="Text 9"/>
          <p:cNvSpPr/>
          <p:nvPr/>
        </p:nvSpPr>
        <p:spPr>
          <a:xfrm>
            <a:off x="6504384" y="3965734"/>
            <a:ext cx="193000" cy="334447"/>
          </a:xfrm>
          <a:prstGeom prst="rect">
            <a:avLst/>
          </a:prstGeom>
          <a:noFill/>
          <a:ln/>
        </p:spPr>
        <p:txBody>
          <a:bodyPr wrap="none" lIns="0" tIns="0" rIns="0" bIns="0" rtlCol="0" anchor="t"/>
          <a:lstStyle/>
          <a:p>
            <a:pPr marL="0" indent="0" algn="ctr">
              <a:lnSpc>
                <a:spcPts val="2600"/>
              </a:lnSpc>
              <a:buNone/>
            </a:pPr>
            <a:r>
              <a:rPr lang="en-US" sz="2600" dirty="0">
                <a:solidFill>
                  <a:srgbClr val="D6D9D7"/>
                </a:solidFill>
                <a:latin typeface="DM Sans Medium" pitchFamily="34" charset="0"/>
                <a:ea typeface="DM Sans Medium" pitchFamily="34" charset="-122"/>
                <a:cs typeface="DM Sans Medium" pitchFamily="34" charset="-120"/>
              </a:rPr>
              <a:t>2</a:t>
            </a:r>
            <a:endParaRPr lang="en-US" sz="2600" dirty="0"/>
          </a:p>
        </p:txBody>
      </p:sp>
      <p:sp>
        <p:nvSpPr>
          <p:cNvPr id="13" name="Text 10"/>
          <p:cNvSpPr/>
          <p:nvPr/>
        </p:nvSpPr>
        <p:spPr>
          <a:xfrm>
            <a:off x="7827050" y="3854410"/>
            <a:ext cx="2786539" cy="348258"/>
          </a:xfrm>
          <a:prstGeom prst="rect">
            <a:avLst/>
          </a:prstGeom>
          <a:noFill/>
          <a:ln/>
        </p:spPr>
        <p:txBody>
          <a:bodyPr wrap="none" lIns="0" tIns="0" rIns="0" bIns="0" rtlCol="0" anchor="t"/>
          <a:lstStyle/>
          <a:p>
            <a:pPr marL="0" indent="0" algn="l">
              <a:lnSpc>
                <a:spcPts val="27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WPA/WPA2</a:t>
            </a:r>
            <a:endParaRPr lang="en-US" sz="2300" b="1" dirty="0">
              <a:solidFill>
                <a:srgbClr val="F7F7F9"/>
              </a:solidFill>
              <a:latin typeface="Aptos SemiBold" panose="020B0004020202020204" pitchFamily="34" charset="0"/>
            </a:endParaRPr>
          </a:p>
        </p:txBody>
      </p:sp>
      <p:sp>
        <p:nvSpPr>
          <p:cNvPr id="14" name="Text 11"/>
          <p:cNvSpPr/>
          <p:nvPr/>
        </p:nvSpPr>
        <p:spPr>
          <a:xfrm>
            <a:off x="7827050" y="4336375"/>
            <a:ext cx="6023134" cy="713184"/>
          </a:xfrm>
          <a:prstGeom prst="rect">
            <a:avLst/>
          </a:prstGeom>
          <a:noFill/>
          <a:ln/>
        </p:spPr>
        <p:txBody>
          <a:bodyPr wrap="square" lIns="0" tIns="0" rIns="0" bIns="0" rtlCol="0" anchor="t"/>
          <a:lstStyle/>
          <a:p>
            <a:pPr marL="0" indent="0" algn="l">
              <a:lnSpc>
                <a:spcPts val="2800"/>
              </a:lnSpc>
              <a:buNone/>
            </a:pPr>
            <a:r>
              <a:rPr lang="en-US" sz="1750" dirty="0">
                <a:solidFill>
                  <a:srgbClr val="F7F7F9"/>
                </a:solidFill>
                <a:latin typeface="Aptos" panose="020B0004020202020204" pitchFamily="34" charset="0"/>
                <a:ea typeface="Inter" pitchFamily="34" charset="-122"/>
                <a:cs typeface="Inter" pitchFamily="34" charset="-120"/>
              </a:rPr>
              <a:t>Improved security with TKIP and AES encryption. WPA2 is current standard for most networks.</a:t>
            </a:r>
            <a:endParaRPr lang="en-US" sz="1750" dirty="0">
              <a:solidFill>
                <a:srgbClr val="F7F7F9"/>
              </a:solidFill>
              <a:latin typeface="Aptos" panose="020B0004020202020204" pitchFamily="34" charset="0"/>
            </a:endParaRPr>
          </a:p>
        </p:txBody>
      </p:sp>
      <p:sp>
        <p:nvSpPr>
          <p:cNvPr id="15" name="Shape 12"/>
          <p:cNvSpPr/>
          <p:nvPr/>
        </p:nvSpPr>
        <p:spPr>
          <a:xfrm>
            <a:off x="6821210" y="5981581"/>
            <a:ext cx="780217" cy="30480"/>
          </a:xfrm>
          <a:prstGeom prst="roundRect">
            <a:avLst>
              <a:gd name="adj" fmla="val 109709"/>
            </a:avLst>
          </a:prstGeom>
          <a:solidFill>
            <a:srgbClr val="65696B"/>
          </a:solidFill>
          <a:ln/>
        </p:spPr>
        <p:txBody>
          <a:bodyPr/>
          <a:lstStyle/>
          <a:p>
            <a:endParaRPr lang="en-IT"/>
          </a:p>
        </p:txBody>
      </p:sp>
      <p:sp>
        <p:nvSpPr>
          <p:cNvPr id="16" name="Shape 13"/>
          <p:cNvSpPr/>
          <p:nvPr/>
        </p:nvSpPr>
        <p:spPr>
          <a:xfrm>
            <a:off x="6350198" y="5746075"/>
            <a:ext cx="501491" cy="501491"/>
          </a:xfrm>
          <a:prstGeom prst="roundRect">
            <a:avLst>
              <a:gd name="adj" fmla="val 6668"/>
            </a:avLst>
          </a:prstGeom>
          <a:solidFill>
            <a:srgbClr val="4C5052"/>
          </a:solidFill>
          <a:ln/>
        </p:spPr>
        <p:txBody>
          <a:bodyPr/>
          <a:lstStyle/>
          <a:p>
            <a:endParaRPr lang="en-IT"/>
          </a:p>
        </p:txBody>
      </p:sp>
      <p:sp>
        <p:nvSpPr>
          <p:cNvPr id="17" name="Text 14"/>
          <p:cNvSpPr/>
          <p:nvPr/>
        </p:nvSpPr>
        <p:spPr>
          <a:xfrm>
            <a:off x="6501646" y="5829538"/>
            <a:ext cx="198596" cy="334447"/>
          </a:xfrm>
          <a:prstGeom prst="rect">
            <a:avLst/>
          </a:prstGeom>
          <a:noFill/>
          <a:ln/>
        </p:spPr>
        <p:txBody>
          <a:bodyPr wrap="none" lIns="0" tIns="0" rIns="0" bIns="0" rtlCol="0" anchor="t"/>
          <a:lstStyle/>
          <a:p>
            <a:pPr marL="0" indent="0" algn="ctr">
              <a:lnSpc>
                <a:spcPts val="2600"/>
              </a:lnSpc>
              <a:buNone/>
            </a:pPr>
            <a:r>
              <a:rPr lang="en-US" sz="2600" dirty="0">
                <a:solidFill>
                  <a:srgbClr val="D6D9D7"/>
                </a:solidFill>
                <a:latin typeface="DM Sans Medium" pitchFamily="34" charset="0"/>
                <a:ea typeface="DM Sans Medium" pitchFamily="34" charset="-122"/>
                <a:cs typeface="DM Sans Medium" pitchFamily="34" charset="-120"/>
              </a:rPr>
              <a:t>3</a:t>
            </a:r>
            <a:endParaRPr lang="en-US" sz="2600" dirty="0"/>
          </a:p>
        </p:txBody>
      </p:sp>
      <p:sp>
        <p:nvSpPr>
          <p:cNvPr id="18" name="Text 15"/>
          <p:cNvSpPr/>
          <p:nvPr/>
        </p:nvSpPr>
        <p:spPr>
          <a:xfrm>
            <a:off x="7827050" y="5718215"/>
            <a:ext cx="2786539" cy="348258"/>
          </a:xfrm>
          <a:prstGeom prst="rect">
            <a:avLst/>
          </a:prstGeom>
          <a:noFill/>
          <a:ln/>
        </p:spPr>
        <p:txBody>
          <a:bodyPr wrap="none" lIns="0" tIns="0" rIns="0" bIns="0" rtlCol="0" anchor="t"/>
          <a:lstStyle/>
          <a:p>
            <a:pPr marL="0" indent="0" algn="l">
              <a:lnSpc>
                <a:spcPts val="270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WPA3</a:t>
            </a:r>
            <a:endParaRPr lang="en-US" sz="2300" b="1" dirty="0">
              <a:solidFill>
                <a:srgbClr val="F7F7F9"/>
              </a:solidFill>
              <a:latin typeface="Aptos SemiBold" panose="020B0004020202020204" pitchFamily="34" charset="0"/>
            </a:endParaRPr>
          </a:p>
        </p:txBody>
      </p:sp>
      <p:sp>
        <p:nvSpPr>
          <p:cNvPr id="19" name="Text 16"/>
          <p:cNvSpPr/>
          <p:nvPr/>
        </p:nvSpPr>
        <p:spPr>
          <a:xfrm>
            <a:off x="7827050" y="6200180"/>
            <a:ext cx="6023134" cy="1069777"/>
          </a:xfrm>
          <a:prstGeom prst="rect">
            <a:avLst/>
          </a:prstGeom>
          <a:noFill/>
          <a:ln/>
        </p:spPr>
        <p:txBody>
          <a:bodyPr wrap="square" lIns="0" tIns="0" rIns="0" bIns="0" rtlCol="0" anchor="t"/>
          <a:lstStyle/>
          <a:p>
            <a:pPr marL="0" indent="0" algn="l">
              <a:lnSpc>
                <a:spcPts val="2800"/>
              </a:lnSpc>
              <a:buNone/>
            </a:pPr>
            <a:r>
              <a:rPr lang="en-US" sz="1750" dirty="0">
                <a:solidFill>
                  <a:srgbClr val="F7F7F9"/>
                </a:solidFill>
                <a:latin typeface="Aptos" panose="020B0004020202020204" pitchFamily="34" charset="0"/>
                <a:ea typeface="Inter" pitchFamily="34" charset="-122"/>
                <a:cs typeface="Inter" pitchFamily="34" charset="-120"/>
              </a:rPr>
              <a:t>Latest protocol offering enhanced protection against password guessing and stronger encryption for public networks.</a:t>
            </a:r>
            <a:endParaRPr lang="en-US" sz="1750" dirty="0">
              <a:solidFill>
                <a:srgbClr val="F7F7F9"/>
              </a:solidFill>
              <a:latin typeface="Aptos" panose="020B0004020202020204" pitchFamily="34" charset="0"/>
            </a:endParaRPr>
          </a:p>
        </p:txBody>
      </p:sp>
      <p:pic>
        <p:nvPicPr>
          <p:cNvPr id="20" name="Picture 19" descr="A black rectangular object with white text&#10;&#10;Description automatically generated">
            <a:extLst>
              <a:ext uri="{FF2B5EF4-FFF2-40B4-BE49-F238E27FC236}">
                <a16:creationId xmlns:a16="http://schemas.microsoft.com/office/drawing/2014/main" id="{4EEA85E8-EDEA-BE53-0394-9B2E5A03B103}"/>
              </a:ext>
            </a:extLst>
          </p:cNvPr>
          <p:cNvPicPr>
            <a:picLocks noChangeAspect="1"/>
          </p:cNvPicPr>
          <p:nvPr/>
        </p:nvPicPr>
        <p:blipFill>
          <a:blip r:embed="rId4"/>
          <a:stretch>
            <a:fillRect/>
          </a:stretch>
        </p:blipFill>
        <p:spPr>
          <a:xfrm>
            <a:off x="12630150" y="7790578"/>
            <a:ext cx="1892300" cy="355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a:extLst>
              <a:ext uri="{FF2B5EF4-FFF2-40B4-BE49-F238E27FC236}">
                <a16:creationId xmlns:a16="http://schemas.microsoft.com/office/drawing/2014/main" id="{8F09BAFE-57C3-6ED7-AF92-B98472156B3A}"/>
              </a:ext>
            </a:extLst>
          </p:cNvPr>
          <p:cNvSpPr/>
          <p:nvPr/>
        </p:nvSpPr>
        <p:spPr>
          <a:xfrm>
            <a:off x="909678" y="764760"/>
            <a:ext cx="13135776" cy="696635"/>
          </a:xfrm>
          <a:prstGeom prst="rect">
            <a:avLst/>
          </a:prstGeom>
          <a:noFill/>
          <a:ln/>
        </p:spPr>
        <p:txBody>
          <a:bodyPr wrap="none" lIns="0" tIns="0" rIns="0" bIns="0" rtlCol="0" anchor="t"/>
          <a:lstStyle/>
          <a:p>
            <a:pPr marL="0" indent="0">
              <a:lnSpc>
                <a:spcPts val="545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Objectives of the project</a:t>
            </a:r>
            <a:endParaRPr lang="en-US" sz="4800" b="1" dirty="0">
              <a:solidFill>
                <a:srgbClr val="F7F7F9"/>
              </a:solidFill>
              <a:latin typeface="Aptos SemiBold" panose="020B0004020202020204" pitchFamily="34" charset="0"/>
            </a:endParaRPr>
          </a:p>
        </p:txBody>
      </p:sp>
      <p:sp>
        <p:nvSpPr>
          <p:cNvPr id="7" name="Text 5">
            <a:extLst>
              <a:ext uri="{FF2B5EF4-FFF2-40B4-BE49-F238E27FC236}">
                <a16:creationId xmlns:a16="http://schemas.microsoft.com/office/drawing/2014/main" id="{CC43E674-9099-E439-3E2B-C8C7C9412434}"/>
              </a:ext>
            </a:extLst>
          </p:cNvPr>
          <p:cNvSpPr/>
          <p:nvPr/>
        </p:nvSpPr>
        <p:spPr>
          <a:xfrm>
            <a:off x="1659018" y="2284648"/>
            <a:ext cx="2369463" cy="296108"/>
          </a:xfrm>
          <a:prstGeom prst="rect">
            <a:avLst/>
          </a:prstGeom>
          <a:noFill/>
          <a:ln/>
        </p:spPr>
        <p:txBody>
          <a:bodyPr wrap="none" lIns="0" tIns="0" rIns="0" bIns="0" rtlCol="0" anchor="t"/>
          <a:lstStyle/>
          <a:p>
            <a:pPr marL="0" indent="0" algn="l">
              <a:lnSpc>
                <a:spcPts val="2300"/>
              </a:lnSpc>
              <a:buNone/>
            </a:pPr>
            <a:r>
              <a:rPr lang="en-US" sz="2300" b="1" dirty="0">
                <a:solidFill>
                  <a:srgbClr val="F7F7F9"/>
                </a:solidFill>
                <a:latin typeface="Aptos SemiBold" panose="020B0004020202020204" pitchFamily="34" charset="0"/>
                <a:ea typeface="Roboto Slab" pitchFamily="34" charset="-122"/>
                <a:cs typeface="Roboto Slab" pitchFamily="34" charset="-120"/>
              </a:rPr>
              <a:t>Hardware Analysis</a:t>
            </a:r>
            <a:endParaRPr lang="en-US" sz="2300" b="1" dirty="0">
              <a:solidFill>
                <a:srgbClr val="F7F7F9"/>
              </a:solidFill>
              <a:latin typeface="Aptos SemiBold" panose="020B0004020202020204" pitchFamily="34" charset="0"/>
            </a:endParaRPr>
          </a:p>
        </p:txBody>
      </p:sp>
      <p:sp>
        <p:nvSpPr>
          <p:cNvPr id="11" name="Text 10">
            <a:extLst>
              <a:ext uri="{FF2B5EF4-FFF2-40B4-BE49-F238E27FC236}">
                <a16:creationId xmlns:a16="http://schemas.microsoft.com/office/drawing/2014/main" id="{88A06018-E422-F062-89F1-BC4A8332BD4D}"/>
              </a:ext>
            </a:extLst>
          </p:cNvPr>
          <p:cNvSpPr/>
          <p:nvPr/>
        </p:nvSpPr>
        <p:spPr>
          <a:xfrm>
            <a:off x="1659017" y="3313963"/>
            <a:ext cx="2369463" cy="296108"/>
          </a:xfrm>
          <a:prstGeom prst="rect">
            <a:avLst/>
          </a:prstGeom>
          <a:noFill/>
          <a:ln/>
        </p:spPr>
        <p:txBody>
          <a:bodyPr wrap="none" lIns="0" tIns="0" rIns="0" bIns="0" rtlCol="0" anchor="t"/>
          <a:lstStyle/>
          <a:p>
            <a:pPr marL="0" indent="0" algn="l">
              <a:lnSpc>
                <a:spcPts val="2300"/>
              </a:lnSpc>
              <a:buNone/>
            </a:pPr>
            <a:r>
              <a:rPr lang="en-US" sz="2300" b="1" dirty="0">
                <a:solidFill>
                  <a:srgbClr val="F7F7F9"/>
                </a:solidFill>
                <a:latin typeface="Aptos SemiBold" panose="020B0004020202020204" pitchFamily="34" charset="0"/>
                <a:ea typeface="Roboto Slab" pitchFamily="34" charset="-122"/>
                <a:cs typeface="Roboto Slab" pitchFamily="34" charset="-120"/>
              </a:rPr>
              <a:t>Python Development</a:t>
            </a:r>
            <a:endParaRPr lang="en-US" sz="2300" b="1" dirty="0">
              <a:solidFill>
                <a:srgbClr val="F7F7F9"/>
              </a:solidFill>
              <a:latin typeface="Aptos SemiBold" panose="020B0004020202020204" pitchFamily="34" charset="0"/>
            </a:endParaRPr>
          </a:p>
        </p:txBody>
      </p:sp>
      <p:sp>
        <p:nvSpPr>
          <p:cNvPr id="15" name="Text 15">
            <a:extLst>
              <a:ext uri="{FF2B5EF4-FFF2-40B4-BE49-F238E27FC236}">
                <a16:creationId xmlns:a16="http://schemas.microsoft.com/office/drawing/2014/main" id="{4EE390EA-8D8B-DFBA-2487-ACB9A1841106}"/>
              </a:ext>
            </a:extLst>
          </p:cNvPr>
          <p:cNvSpPr/>
          <p:nvPr/>
        </p:nvSpPr>
        <p:spPr>
          <a:xfrm>
            <a:off x="1659016" y="4353005"/>
            <a:ext cx="2636401" cy="296108"/>
          </a:xfrm>
          <a:prstGeom prst="rect">
            <a:avLst/>
          </a:prstGeom>
          <a:noFill/>
          <a:ln/>
        </p:spPr>
        <p:txBody>
          <a:bodyPr wrap="none" lIns="0" tIns="0" rIns="0" bIns="0" rtlCol="0" anchor="t"/>
          <a:lstStyle/>
          <a:p>
            <a:pPr marL="0" indent="0" algn="l">
              <a:lnSpc>
                <a:spcPts val="2300"/>
              </a:lnSpc>
              <a:buNone/>
            </a:pPr>
            <a:r>
              <a:rPr lang="en-US" sz="2300" b="1" dirty="0">
                <a:solidFill>
                  <a:srgbClr val="F7F7F9"/>
                </a:solidFill>
                <a:latin typeface="Aptos SemiBold" panose="020B0004020202020204" pitchFamily="34" charset="0"/>
                <a:ea typeface="Roboto Slab" pitchFamily="34" charset="-122"/>
                <a:cs typeface="Roboto Slab" pitchFamily="34" charset="-120"/>
              </a:rPr>
              <a:t>Vulnerability Discovery</a:t>
            </a:r>
            <a:endParaRPr lang="en-US" sz="2300" b="1" dirty="0">
              <a:solidFill>
                <a:srgbClr val="F7F7F9"/>
              </a:solidFill>
              <a:latin typeface="Aptos SemiBold" panose="020B0004020202020204" pitchFamily="34" charset="0"/>
            </a:endParaRPr>
          </a:p>
        </p:txBody>
      </p:sp>
      <p:sp>
        <p:nvSpPr>
          <p:cNvPr id="19" name="Text 20">
            <a:extLst>
              <a:ext uri="{FF2B5EF4-FFF2-40B4-BE49-F238E27FC236}">
                <a16:creationId xmlns:a16="http://schemas.microsoft.com/office/drawing/2014/main" id="{BA8D877B-4BD1-A188-544D-16170DAA47F5}"/>
              </a:ext>
            </a:extLst>
          </p:cNvPr>
          <p:cNvSpPr/>
          <p:nvPr/>
        </p:nvSpPr>
        <p:spPr>
          <a:xfrm>
            <a:off x="1659016" y="5276320"/>
            <a:ext cx="2369463" cy="296108"/>
          </a:xfrm>
          <a:prstGeom prst="rect">
            <a:avLst/>
          </a:prstGeom>
          <a:noFill/>
          <a:ln/>
        </p:spPr>
        <p:txBody>
          <a:bodyPr wrap="none" lIns="0" tIns="0" rIns="0" bIns="0" rtlCol="0" anchor="t"/>
          <a:lstStyle/>
          <a:p>
            <a:pPr marL="0" indent="0" algn="l">
              <a:lnSpc>
                <a:spcPts val="2300"/>
              </a:lnSpc>
              <a:buNone/>
            </a:pPr>
            <a:r>
              <a:rPr lang="en-US" sz="2300" b="1" dirty="0">
                <a:solidFill>
                  <a:srgbClr val="F7F7F9"/>
                </a:solidFill>
                <a:latin typeface="Aptos SemiBold" panose="020B0004020202020204" pitchFamily="34" charset="0"/>
                <a:ea typeface="Roboto Slab" pitchFamily="34" charset="-122"/>
                <a:cs typeface="Roboto Slab" pitchFamily="34" charset="-120"/>
              </a:rPr>
              <a:t>Data Export</a:t>
            </a:r>
            <a:endParaRPr lang="en-US" sz="2300" b="1" dirty="0">
              <a:solidFill>
                <a:srgbClr val="F7F7F9"/>
              </a:solidFill>
              <a:latin typeface="Aptos SemiBold" panose="020B0004020202020204" pitchFamily="34" charset="0"/>
            </a:endParaRPr>
          </a:p>
        </p:txBody>
      </p:sp>
      <p:sp>
        <p:nvSpPr>
          <p:cNvPr id="23" name="Text 25">
            <a:extLst>
              <a:ext uri="{FF2B5EF4-FFF2-40B4-BE49-F238E27FC236}">
                <a16:creationId xmlns:a16="http://schemas.microsoft.com/office/drawing/2014/main" id="{6EFC7238-ABA2-6903-4EB0-D55772CDAA03}"/>
              </a:ext>
            </a:extLst>
          </p:cNvPr>
          <p:cNvSpPr/>
          <p:nvPr/>
        </p:nvSpPr>
        <p:spPr>
          <a:xfrm>
            <a:off x="1659019" y="6301242"/>
            <a:ext cx="2369463" cy="296108"/>
          </a:xfrm>
          <a:prstGeom prst="rect">
            <a:avLst/>
          </a:prstGeom>
          <a:noFill/>
          <a:ln/>
        </p:spPr>
        <p:txBody>
          <a:bodyPr wrap="none" lIns="0" tIns="0" rIns="0" bIns="0" rtlCol="0" anchor="t"/>
          <a:lstStyle/>
          <a:p>
            <a:pPr marL="0" indent="0" algn="l">
              <a:lnSpc>
                <a:spcPts val="2300"/>
              </a:lnSpc>
              <a:buNone/>
            </a:pPr>
            <a:r>
              <a:rPr lang="en-US" sz="2300" b="1" dirty="0">
                <a:solidFill>
                  <a:srgbClr val="F7F7F9"/>
                </a:solidFill>
                <a:latin typeface="Aptos SemiBold" panose="020B0004020202020204" pitchFamily="34" charset="0"/>
                <a:ea typeface="Roboto Slab" pitchFamily="34" charset="-122"/>
                <a:cs typeface="Roboto Slab" pitchFamily="34" charset="-120"/>
              </a:rPr>
              <a:t>Result Analysis</a:t>
            </a:r>
            <a:endParaRPr lang="en-US" sz="2300" b="1" dirty="0">
              <a:solidFill>
                <a:srgbClr val="F7F7F9"/>
              </a:solidFill>
              <a:latin typeface="Aptos SemiBold" panose="020B0004020202020204" pitchFamily="34" charset="0"/>
            </a:endParaRPr>
          </a:p>
        </p:txBody>
      </p:sp>
      <p:pic>
        <p:nvPicPr>
          <p:cNvPr id="29" name="Picture 28" descr="A black rectangular object with white text&#10;&#10;Description automatically generated">
            <a:extLst>
              <a:ext uri="{FF2B5EF4-FFF2-40B4-BE49-F238E27FC236}">
                <a16:creationId xmlns:a16="http://schemas.microsoft.com/office/drawing/2014/main" id="{9722D17A-55FC-A0E5-4E8E-407FA20C56E4}"/>
              </a:ext>
            </a:extLst>
          </p:cNvPr>
          <p:cNvPicPr>
            <a:picLocks noChangeAspect="1"/>
          </p:cNvPicPr>
          <p:nvPr/>
        </p:nvPicPr>
        <p:blipFill>
          <a:blip r:embed="rId2"/>
          <a:stretch>
            <a:fillRect/>
          </a:stretch>
        </p:blipFill>
        <p:spPr>
          <a:xfrm>
            <a:off x="12816483" y="7776724"/>
            <a:ext cx="1892300" cy="355600"/>
          </a:xfrm>
          <a:prstGeom prst="rect">
            <a:avLst/>
          </a:prstGeom>
        </p:spPr>
      </p:pic>
      <p:sp>
        <p:nvSpPr>
          <p:cNvPr id="3" name="Shape 1">
            <a:extLst>
              <a:ext uri="{FF2B5EF4-FFF2-40B4-BE49-F238E27FC236}">
                <a16:creationId xmlns:a16="http://schemas.microsoft.com/office/drawing/2014/main" id="{FB172108-CCCB-FE61-F9C5-2978913BC6C0}"/>
              </a:ext>
            </a:extLst>
          </p:cNvPr>
          <p:cNvSpPr/>
          <p:nvPr/>
        </p:nvSpPr>
        <p:spPr>
          <a:xfrm>
            <a:off x="909678" y="2199280"/>
            <a:ext cx="466963" cy="466963"/>
          </a:xfrm>
          <a:prstGeom prst="roundRect">
            <a:avLst>
              <a:gd name="adj" fmla="val 6668"/>
            </a:avLst>
          </a:prstGeom>
          <a:solidFill>
            <a:srgbClr val="4C5052"/>
          </a:solidFill>
          <a:ln/>
        </p:spPr>
        <p:txBody>
          <a:bodyPr/>
          <a:lstStyle/>
          <a:p>
            <a:endParaRPr lang="en-IT"/>
          </a:p>
        </p:txBody>
      </p:sp>
      <p:sp>
        <p:nvSpPr>
          <p:cNvPr id="4" name="Text 2">
            <a:extLst>
              <a:ext uri="{FF2B5EF4-FFF2-40B4-BE49-F238E27FC236}">
                <a16:creationId xmlns:a16="http://schemas.microsoft.com/office/drawing/2014/main" id="{A035B419-180A-5DB2-7F38-29C35B91C4E0}"/>
              </a:ext>
            </a:extLst>
          </p:cNvPr>
          <p:cNvSpPr/>
          <p:nvPr/>
        </p:nvSpPr>
        <p:spPr>
          <a:xfrm>
            <a:off x="1092082" y="2277028"/>
            <a:ext cx="102156"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1</a:t>
            </a:r>
            <a:endParaRPr lang="en-US" sz="2450" dirty="0"/>
          </a:p>
        </p:txBody>
      </p:sp>
      <p:sp>
        <p:nvSpPr>
          <p:cNvPr id="5" name="Shape 5">
            <a:extLst>
              <a:ext uri="{FF2B5EF4-FFF2-40B4-BE49-F238E27FC236}">
                <a16:creationId xmlns:a16="http://schemas.microsoft.com/office/drawing/2014/main" id="{4AD379B9-0FC6-8F2F-8143-C19C44E78D35}"/>
              </a:ext>
            </a:extLst>
          </p:cNvPr>
          <p:cNvSpPr/>
          <p:nvPr/>
        </p:nvSpPr>
        <p:spPr>
          <a:xfrm>
            <a:off x="909678" y="3224202"/>
            <a:ext cx="466963" cy="466963"/>
          </a:xfrm>
          <a:prstGeom prst="roundRect">
            <a:avLst>
              <a:gd name="adj" fmla="val 6668"/>
            </a:avLst>
          </a:prstGeom>
          <a:solidFill>
            <a:srgbClr val="4C5052"/>
          </a:solidFill>
          <a:ln/>
        </p:spPr>
        <p:txBody>
          <a:bodyPr/>
          <a:lstStyle/>
          <a:p>
            <a:endParaRPr lang="en-IT"/>
          </a:p>
        </p:txBody>
      </p:sp>
      <p:sp>
        <p:nvSpPr>
          <p:cNvPr id="6" name="Text 6">
            <a:extLst>
              <a:ext uri="{FF2B5EF4-FFF2-40B4-BE49-F238E27FC236}">
                <a16:creationId xmlns:a16="http://schemas.microsoft.com/office/drawing/2014/main" id="{0E3113F0-CFD4-1FF5-2C34-D0966249C0B7}"/>
              </a:ext>
            </a:extLst>
          </p:cNvPr>
          <p:cNvSpPr/>
          <p:nvPr/>
        </p:nvSpPr>
        <p:spPr>
          <a:xfrm>
            <a:off x="1053268" y="3301950"/>
            <a:ext cx="179665"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2</a:t>
            </a:r>
            <a:endParaRPr lang="en-US" sz="2450" dirty="0"/>
          </a:p>
        </p:txBody>
      </p:sp>
      <p:sp>
        <p:nvSpPr>
          <p:cNvPr id="8" name="Shape 9">
            <a:extLst>
              <a:ext uri="{FF2B5EF4-FFF2-40B4-BE49-F238E27FC236}">
                <a16:creationId xmlns:a16="http://schemas.microsoft.com/office/drawing/2014/main" id="{55E49A68-CB66-939F-6687-FA31F61E1E39}"/>
              </a:ext>
            </a:extLst>
          </p:cNvPr>
          <p:cNvSpPr/>
          <p:nvPr/>
        </p:nvSpPr>
        <p:spPr>
          <a:xfrm>
            <a:off x="912733" y="4251398"/>
            <a:ext cx="466963" cy="466963"/>
          </a:xfrm>
          <a:prstGeom prst="roundRect">
            <a:avLst>
              <a:gd name="adj" fmla="val 6668"/>
            </a:avLst>
          </a:prstGeom>
          <a:solidFill>
            <a:srgbClr val="4C5052"/>
          </a:solidFill>
          <a:ln/>
        </p:spPr>
        <p:txBody>
          <a:bodyPr/>
          <a:lstStyle/>
          <a:p>
            <a:endParaRPr lang="en-IT"/>
          </a:p>
        </p:txBody>
      </p:sp>
      <p:sp>
        <p:nvSpPr>
          <p:cNvPr id="9" name="Text 10">
            <a:extLst>
              <a:ext uri="{FF2B5EF4-FFF2-40B4-BE49-F238E27FC236}">
                <a16:creationId xmlns:a16="http://schemas.microsoft.com/office/drawing/2014/main" id="{969A15DF-91FD-61B7-6700-6BE7E310F54A}"/>
              </a:ext>
            </a:extLst>
          </p:cNvPr>
          <p:cNvSpPr/>
          <p:nvPr/>
        </p:nvSpPr>
        <p:spPr>
          <a:xfrm>
            <a:off x="1053703" y="4329146"/>
            <a:ext cx="184904"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3</a:t>
            </a:r>
            <a:endParaRPr lang="en-US" sz="2450" dirty="0"/>
          </a:p>
        </p:txBody>
      </p:sp>
      <p:sp>
        <p:nvSpPr>
          <p:cNvPr id="10" name="Shape 13">
            <a:extLst>
              <a:ext uri="{FF2B5EF4-FFF2-40B4-BE49-F238E27FC236}">
                <a16:creationId xmlns:a16="http://schemas.microsoft.com/office/drawing/2014/main" id="{B3F36131-AB53-6B04-AB12-39C04C96BE91}"/>
              </a:ext>
            </a:extLst>
          </p:cNvPr>
          <p:cNvSpPr/>
          <p:nvPr/>
        </p:nvSpPr>
        <p:spPr>
          <a:xfrm>
            <a:off x="909678" y="5198573"/>
            <a:ext cx="466963" cy="466963"/>
          </a:xfrm>
          <a:prstGeom prst="roundRect">
            <a:avLst>
              <a:gd name="adj" fmla="val 6668"/>
            </a:avLst>
          </a:prstGeom>
          <a:solidFill>
            <a:srgbClr val="4C5052"/>
          </a:solidFill>
          <a:ln/>
        </p:spPr>
        <p:txBody>
          <a:bodyPr/>
          <a:lstStyle/>
          <a:p>
            <a:endParaRPr lang="en-IT"/>
          </a:p>
        </p:txBody>
      </p:sp>
      <p:sp>
        <p:nvSpPr>
          <p:cNvPr id="12" name="Text 14">
            <a:extLst>
              <a:ext uri="{FF2B5EF4-FFF2-40B4-BE49-F238E27FC236}">
                <a16:creationId xmlns:a16="http://schemas.microsoft.com/office/drawing/2014/main" id="{5B69AB61-A007-533B-C14E-26054C57F212}"/>
              </a:ext>
            </a:extLst>
          </p:cNvPr>
          <p:cNvSpPr/>
          <p:nvPr/>
        </p:nvSpPr>
        <p:spPr>
          <a:xfrm>
            <a:off x="1046481" y="5276320"/>
            <a:ext cx="193358"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4</a:t>
            </a:r>
            <a:endParaRPr lang="en-US" sz="2450" dirty="0"/>
          </a:p>
        </p:txBody>
      </p:sp>
      <p:sp>
        <p:nvSpPr>
          <p:cNvPr id="14" name="Shape 13">
            <a:extLst>
              <a:ext uri="{FF2B5EF4-FFF2-40B4-BE49-F238E27FC236}">
                <a16:creationId xmlns:a16="http://schemas.microsoft.com/office/drawing/2014/main" id="{E1262042-D5D5-E559-6DDF-34C463F6131C}"/>
              </a:ext>
            </a:extLst>
          </p:cNvPr>
          <p:cNvSpPr/>
          <p:nvPr/>
        </p:nvSpPr>
        <p:spPr>
          <a:xfrm>
            <a:off x="909678" y="6223495"/>
            <a:ext cx="466963" cy="466963"/>
          </a:xfrm>
          <a:prstGeom prst="roundRect">
            <a:avLst>
              <a:gd name="adj" fmla="val 6668"/>
            </a:avLst>
          </a:prstGeom>
          <a:solidFill>
            <a:srgbClr val="4C5052"/>
          </a:solidFill>
          <a:ln/>
        </p:spPr>
        <p:txBody>
          <a:bodyPr/>
          <a:lstStyle/>
          <a:p>
            <a:endParaRPr lang="en-IT"/>
          </a:p>
        </p:txBody>
      </p:sp>
      <p:sp>
        <p:nvSpPr>
          <p:cNvPr id="16" name="Text 14">
            <a:extLst>
              <a:ext uri="{FF2B5EF4-FFF2-40B4-BE49-F238E27FC236}">
                <a16:creationId xmlns:a16="http://schemas.microsoft.com/office/drawing/2014/main" id="{ED5CCEF2-1F10-1293-238A-818BC576184B}"/>
              </a:ext>
            </a:extLst>
          </p:cNvPr>
          <p:cNvSpPr/>
          <p:nvPr/>
        </p:nvSpPr>
        <p:spPr>
          <a:xfrm>
            <a:off x="1046481" y="6301242"/>
            <a:ext cx="193358"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cs typeface="DM Sans Medium" pitchFamily="34" charset="-120"/>
              </a:rPr>
              <a:t>5</a:t>
            </a:r>
            <a:endParaRPr lang="en-US" sz="2450" dirty="0"/>
          </a:p>
        </p:txBody>
      </p:sp>
    </p:spTree>
    <p:extLst>
      <p:ext uri="{BB962C8B-B14F-4D97-AF65-F5344CB8AC3E}">
        <p14:creationId xmlns:p14="http://schemas.microsoft.com/office/powerpoint/2010/main" val="2354246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3" name="Text 0"/>
          <p:cNvSpPr/>
          <p:nvPr/>
        </p:nvSpPr>
        <p:spPr>
          <a:xfrm>
            <a:off x="6328648" y="506849"/>
            <a:ext cx="7459504" cy="751999"/>
          </a:xfrm>
          <a:prstGeom prst="rect">
            <a:avLst/>
          </a:prstGeom>
          <a:noFill/>
          <a:ln/>
        </p:spPr>
        <p:txBody>
          <a:bodyPr wrap="none" lIns="0" tIns="0" rIns="0" bIns="0" rtlCol="0" anchor="t"/>
          <a:lstStyle/>
          <a:p>
            <a:pPr marL="0" indent="0" algn="ctr">
              <a:lnSpc>
                <a:spcPts val="5900"/>
              </a:lnSpc>
              <a:buNone/>
            </a:pPr>
            <a:r>
              <a:rPr lang="en-US" sz="4800" b="1" dirty="0">
                <a:solidFill>
                  <a:schemeClr val="bg1"/>
                </a:solidFill>
                <a:latin typeface="Aptos SemiBold" panose="020B0004020202020204" pitchFamily="34" charset="0"/>
                <a:ea typeface="DM Sans Medium" pitchFamily="34" charset="-122"/>
                <a:cs typeface="DM Sans Medium" pitchFamily="34" charset="-120"/>
              </a:rPr>
              <a:t>Hardware Components</a:t>
            </a:r>
            <a:endParaRPr lang="en-US" sz="4800" b="1" dirty="0">
              <a:solidFill>
                <a:schemeClr val="bg1"/>
              </a:solidFill>
              <a:latin typeface="Aptos SemiBold" panose="020B0004020202020204" pitchFamily="34" charset="0"/>
            </a:endParaRPr>
          </a:p>
        </p:txBody>
      </p:sp>
      <p:sp>
        <p:nvSpPr>
          <p:cNvPr id="4" name="Shape 1"/>
          <p:cNvSpPr/>
          <p:nvPr/>
        </p:nvSpPr>
        <p:spPr>
          <a:xfrm>
            <a:off x="6328648" y="1774627"/>
            <a:ext cx="7459504" cy="1771293"/>
          </a:xfrm>
          <a:prstGeom prst="roundRect">
            <a:avLst>
              <a:gd name="adj" fmla="val 2038"/>
            </a:avLst>
          </a:prstGeom>
          <a:solidFill>
            <a:srgbClr val="4C5052"/>
          </a:solidFill>
          <a:ln/>
        </p:spPr>
        <p:txBody>
          <a:bodyPr/>
          <a:lstStyle/>
          <a:p>
            <a:endParaRPr lang="en-IT"/>
          </a:p>
        </p:txBody>
      </p:sp>
      <p:sp>
        <p:nvSpPr>
          <p:cNvPr id="5" name="Text 2"/>
          <p:cNvSpPr/>
          <p:nvPr/>
        </p:nvSpPr>
        <p:spPr>
          <a:xfrm>
            <a:off x="6569273" y="2015252"/>
            <a:ext cx="3007995" cy="375880"/>
          </a:xfrm>
          <a:prstGeom prst="rect">
            <a:avLst/>
          </a:prstGeom>
          <a:noFill/>
          <a:ln/>
        </p:spPr>
        <p:txBody>
          <a:bodyPr wrap="none" lIns="0" tIns="0" rIns="0" bIns="0" rtlCol="0" anchor="t"/>
          <a:lstStyle/>
          <a:p>
            <a:pPr marL="0" indent="0">
              <a:lnSpc>
                <a:spcPts val="2950"/>
              </a:lnSpc>
              <a:buNone/>
            </a:pPr>
            <a:r>
              <a:rPr lang="en-US" sz="2300" b="1" dirty="0">
                <a:solidFill>
                  <a:schemeClr val="bg1"/>
                </a:solidFill>
                <a:latin typeface="Aptos SemiBold" panose="020B0004020202020204" pitchFamily="34" charset="0"/>
                <a:ea typeface="DM Sans Medium" pitchFamily="34" charset="-122"/>
                <a:cs typeface="DM Sans Medium" pitchFamily="34" charset="-120"/>
              </a:rPr>
              <a:t>Raspberry Pi 3 B+</a:t>
            </a:r>
            <a:endParaRPr lang="en-US" sz="2300" b="1" dirty="0">
              <a:solidFill>
                <a:schemeClr val="bg1"/>
              </a:solidFill>
              <a:latin typeface="Aptos SemiBold" panose="020B0004020202020204" pitchFamily="34" charset="0"/>
            </a:endParaRPr>
          </a:p>
        </p:txBody>
      </p:sp>
      <p:sp>
        <p:nvSpPr>
          <p:cNvPr id="6" name="Text 3"/>
          <p:cNvSpPr/>
          <p:nvPr/>
        </p:nvSpPr>
        <p:spPr>
          <a:xfrm>
            <a:off x="6569273" y="2535436"/>
            <a:ext cx="6978253" cy="769858"/>
          </a:xfrm>
          <a:prstGeom prst="rect">
            <a:avLst/>
          </a:prstGeom>
          <a:noFill/>
          <a:ln/>
        </p:spPr>
        <p:txBody>
          <a:bodyPr wrap="square" lIns="0" tIns="0" rIns="0" bIns="0" rtlCol="0" anchor="t"/>
          <a:lstStyle/>
          <a:p>
            <a:pPr marL="0" indent="0">
              <a:lnSpc>
                <a:spcPts val="3000"/>
              </a:lnSpc>
              <a:buNone/>
            </a:pPr>
            <a:r>
              <a:rPr lang="en-US" dirty="0">
                <a:solidFill>
                  <a:srgbClr val="D6D9D7"/>
                </a:solidFill>
                <a:latin typeface="Aptos" panose="020B0004020202020204" pitchFamily="34" charset="0"/>
                <a:ea typeface="Inter" pitchFamily="34" charset="-122"/>
                <a:cs typeface="Inter" pitchFamily="34" charset="-120"/>
              </a:rPr>
              <a:t>Core computing unit providing processing power and GPIO connectivity for the testing system.</a:t>
            </a:r>
            <a:endParaRPr lang="en-US" dirty="0">
              <a:latin typeface="Aptos" panose="020B0004020202020204" pitchFamily="34" charset="0"/>
            </a:endParaRPr>
          </a:p>
        </p:txBody>
      </p:sp>
      <p:sp>
        <p:nvSpPr>
          <p:cNvPr id="7" name="Shape 4"/>
          <p:cNvSpPr/>
          <p:nvPr/>
        </p:nvSpPr>
        <p:spPr>
          <a:xfrm>
            <a:off x="6328648" y="3786545"/>
            <a:ext cx="7459504" cy="1771293"/>
          </a:xfrm>
          <a:prstGeom prst="roundRect">
            <a:avLst>
              <a:gd name="adj" fmla="val 2038"/>
            </a:avLst>
          </a:prstGeom>
          <a:solidFill>
            <a:srgbClr val="4C5052"/>
          </a:solidFill>
          <a:ln/>
        </p:spPr>
        <p:txBody>
          <a:bodyPr/>
          <a:lstStyle/>
          <a:p>
            <a:endParaRPr lang="en-IT"/>
          </a:p>
        </p:txBody>
      </p:sp>
      <p:sp>
        <p:nvSpPr>
          <p:cNvPr id="8" name="Text 5"/>
          <p:cNvSpPr/>
          <p:nvPr/>
        </p:nvSpPr>
        <p:spPr>
          <a:xfrm>
            <a:off x="6569273" y="4027170"/>
            <a:ext cx="3007995" cy="375880"/>
          </a:xfrm>
          <a:prstGeom prst="rect">
            <a:avLst/>
          </a:prstGeom>
          <a:noFill/>
          <a:ln/>
        </p:spPr>
        <p:txBody>
          <a:bodyPr wrap="none" lIns="0" tIns="0" rIns="0" bIns="0" rtlCol="0" anchor="t"/>
          <a:lstStyle/>
          <a:p>
            <a:pPr marL="0" indent="0">
              <a:lnSpc>
                <a:spcPts val="2950"/>
              </a:lnSpc>
              <a:buNone/>
            </a:pPr>
            <a:r>
              <a:rPr lang="en-US" sz="2300" b="1" dirty="0">
                <a:solidFill>
                  <a:schemeClr val="bg1"/>
                </a:solidFill>
                <a:latin typeface="Aptos SemiBold" panose="020B0004020202020204" pitchFamily="34" charset="0"/>
                <a:ea typeface="DM Sans Medium" pitchFamily="34" charset="-122"/>
                <a:cs typeface="DM Sans Medium" pitchFamily="34" charset="-120"/>
              </a:rPr>
              <a:t>GPS Module</a:t>
            </a:r>
            <a:endParaRPr lang="en-US" sz="2300" b="1" dirty="0">
              <a:solidFill>
                <a:schemeClr val="bg1"/>
              </a:solidFill>
              <a:latin typeface="Aptos SemiBold" panose="020B0004020202020204" pitchFamily="34" charset="0"/>
            </a:endParaRPr>
          </a:p>
        </p:txBody>
      </p:sp>
      <p:sp>
        <p:nvSpPr>
          <p:cNvPr id="9" name="Text 6"/>
          <p:cNvSpPr/>
          <p:nvPr/>
        </p:nvSpPr>
        <p:spPr>
          <a:xfrm>
            <a:off x="6569273" y="4547354"/>
            <a:ext cx="6978253" cy="769858"/>
          </a:xfrm>
          <a:prstGeom prst="rect">
            <a:avLst/>
          </a:prstGeom>
          <a:noFill/>
          <a:ln/>
        </p:spPr>
        <p:txBody>
          <a:bodyPr wrap="square" lIns="0" tIns="0" rIns="0" bIns="0" rtlCol="0" anchor="t"/>
          <a:lstStyle/>
          <a:p>
            <a:pPr marL="0" indent="0">
              <a:lnSpc>
                <a:spcPts val="3000"/>
              </a:lnSpc>
              <a:buNone/>
            </a:pPr>
            <a:r>
              <a:rPr lang="en-US" dirty="0">
                <a:solidFill>
                  <a:srgbClr val="D6D9D7"/>
                </a:solidFill>
                <a:latin typeface="Aptos" panose="020B0004020202020204" pitchFamily="34" charset="0"/>
                <a:ea typeface="Inter" pitchFamily="34" charset="-122"/>
                <a:cs typeface="Inter" pitchFamily="34" charset="-120"/>
              </a:rPr>
              <a:t>U-Blox USB GPS module for precise geolocation of tested networks.</a:t>
            </a:r>
            <a:endParaRPr lang="en-US" dirty="0">
              <a:latin typeface="Aptos" panose="020B0004020202020204" pitchFamily="34" charset="0"/>
            </a:endParaRPr>
          </a:p>
        </p:txBody>
      </p:sp>
      <p:sp>
        <p:nvSpPr>
          <p:cNvPr id="10" name="Shape 7"/>
          <p:cNvSpPr/>
          <p:nvPr/>
        </p:nvSpPr>
        <p:spPr>
          <a:xfrm>
            <a:off x="6328648" y="5798463"/>
            <a:ext cx="7459504" cy="1771293"/>
          </a:xfrm>
          <a:prstGeom prst="roundRect">
            <a:avLst>
              <a:gd name="adj" fmla="val 2038"/>
            </a:avLst>
          </a:prstGeom>
          <a:solidFill>
            <a:srgbClr val="4C5052"/>
          </a:solidFill>
          <a:ln/>
        </p:spPr>
        <p:txBody>
          <a:bodyPr/>
          <a:lstStyle/>
          <a:p>
            <a:endParaRPr lang="en-IT"/>
          </a:p>
        </p:txBody>
      </p:sp>
      <p:sp>
        <p:nvSpPr>
          <p:cNvPr id="11" name="Text 8"/>
          <p:cNvSpPr/>
          <p:nvPr/>
        </p:nvSpPr>
        <p:spPr>
          <a:xfrm>
            <a:off x="6569273" y="6039088"/>
            <a:ext cx="3007995" cy="375880"/>
          </a:xfrm>
          <a:prstGeom prst="rect">
            <a:avLst/>
          </a:prstGeom>
          <a:noFill/>
          <a:ln/>
        </p:spPr>
        <p:txBody>
          <a:bodyPr wrap="none" lIns="0" tIns="0" rIns="0" bIns="0" rtlCol="0" anchor="t"/>
          <a:lstStyle/>
          <a:p>
            <a:pPr marL="0" indent="0">
              <a:lnSpc>
                <a:spcPts val="2950"/>
              </a:lnSpc>
              <a:buNone/>
            </a:pPr>
            <a:r>
              <a:rPr lang="en-US" sz="2300" b="1" dirty="0">
                <a:solidFill>
                  <a:schemeClr val="bg1"/>
                </a:solidFill>
                <a:latin typeface="Aptos SemiBold" panose="020B0004020202020204" pitchFamily="34" charset="0"/>
                <a:ea typeface="DM Sans Medium" pitchFamily="34" charset="-122"/>
                <a:cs typeface="DM Sans Medium" pitchFamily="34" charset="-120"/>
              </a:rPr>
              <a:t>Alfa AWUS036NEH</a:t>
            </a:r>
            <a:endParaRPr lang="en-US" sz="2300" b="1" dirty="0">
              <a:solidFill>
                <a:schemeClr val="bg1"/>
              </a:solidFill>
              <a:latin typeface="Aptos SemiBold" panose="020B0004020202020204" pitchFamily="34" charset="0"/>
            </a:endParaRPr>
          </a:p>
        </p:txBody>
      </p:sp>
      <p:sp>
        <p:nvSpPr>
          <p:cNvPr id="12" name="Text 9"/>
          <p:cNvSpPr/>
          <p:nvPr/>
        </p:nvSpPr>
        <p:spPr>
          <a:xfrm>
            <a:off x="6569273" y="6559272"/>
            <a:ext cx="6978253" cy="769858"/>
          </a:xfrm>
          <a:prstGeom prst="rect">
            <a:avLst/>
          </a:prstGeom>
          <a:noFill/>
          <a:ln/>
        </p:spPr>
        <p:txBody>
          <a:bodyPr wrap="square" lIns="0" tIns="0" rIns="0" bIns="0" rtlCol="0" anchor="t"/>
          <a:lstStyle/>
          <a:p>
            <a:pPr marL="0" indent="0">
              <a:lnSpc>
                <a:spcPts val="3000"/>
              </a:lnSpc>
              <a:buNone/>
            </a:pPr>
            <a:r>
              <a:rPr lang="en-US" dirty="0">
                <a:solidFill>
                  <a:srgbClr val="D6D9D7"/>
                </a:solidFill>
                <a:latin typeface="Aptos" panose="020B0004020202020204" pitchFamily="34" charset="0"/>
                <a:ea typeface="Inter" pitchFamily="34" charset="-122"/>
                <a:cs typeface="Inter" pitchFamily="34" charset="-120"/>
              </a:rPr>
              <a:t>High-power USB Wi-Fi adapter supporting monitor mode for packet capture and injection.</a:t>
            </a:r>
            <a:endParaRPr lang="en-US" dirty="0">
              <a:latin typeface="Aptos" panose="020B0004020202020204" pitchFamily="34" charset="0"/>
            </a:endParaRPr>
          </a:p>
        </p:txBody>
      </p:sp>
      <p:pic>
        <p:nvPicPr>
          <p:cNvPr id="14" name="Picture 13" descr="A close up of a circuit board&#10;&#10;Description automatically generated">
            <a:extLst>
              <a:ext uri="{FF2B5EF4-FFF2-40B4-BE49-F238E27FC236}">
                <a16:creationId xmlns:a16="http://schemas.microsoft.com/office/drawing/2014/main" id="{09447195-C5C5-5E7B-2627-AE08315F230F}"/>
              </a:ext>
            </a:extLst>
          </p:cNvPr>
          <p:cNvPicPr>
            <a:picLocks noChangeAspect="1"/>
          </p:cNvPicPr>
          <p:nvPr/>
        </p:nvPicPr>
        <p:blipFill>
          <a:blip r:embed="rId3"/>
          <a:srcRect l="39169" t="154" r="22273" b="-154"/>
          <a:stretch/>
        </p:blipFill>
        <p:spPr>
          <a:xfrm>
            <a:off x="0" y="0"/>
            <a:ext cx="5664200" cy="8229600"/>
          </a:xfrm>
          <a:prstGeom prst="rect">
            <a:avLst/>
          </a:prstGeom>
        </p:spPr>
      </p:pic>
      <p:pic>
        <p:nvPicPr>
          <p:cNvPr id="15" name="Picture 14" descr="A black rectangular object with white text&#10;&#10;Description automatically generated">
            <a:extLst>
              <a:ext uri="{FF2B5EF4-FFF2-40B4-BE49-F238E27FC236}">
                <a16:creationId xmlns:a16="http://schemas.microsoft.com/office/drawing/2014/main" id="{08C8857F-A771-7EF0-6D47-41266EFD87F6}"/>
              </a:ext>
            </a:extLst>
          </p:cNvPr>
          <p:cNvPicPr>
            <a:picLocks noChangeAspect="1"/>
          </p:cNvPicPr>
          <p:nvPr/>
        </p:nvPicPr>
        <p:blipFill>
          <a:blip r:embed="rId4"/>
          <a:stretch>
            <a:fillRect/>
          </a:stretch>
        </p:blipFill>
        <p:spPr>
          <a:xfrm>
            <a:off x="12630150" y="7790578"/>
            <a:ext cx="1892300" cy="355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26400" y="631269"/>
            <a:ext cx="7553682" cy="648533"/>
          </a:xfrm>
          <a:prstGeom prst="rect">
            <a:avLst/>
          </a:prstGeom>
          <a:noFill/>
          <a:ln/>
        </p:spPr>
        <p:txBody>
          <a:bodyPr wrap="none" lIns="0" tIns="0" rIns="0" bIns="0" rtlCol="0" anchor="t"/>
          <a:lstStyle/>
          <a:p>
            <a:pPr marL="0" indent="0">
              <a:lnSpc>
                <a:spcPts val="5100"/>
              </a:lnSpc>
              <a:buNone/>
            </a:pPr>
            <a:r>
              <a:rPr lang="en-US" sz="4800" b="1" dirty="0">
                <a:solidFill>
                  <a:srgbClr val="F7F7F9"/>
                </a:solidFill>
                <a:latin typeface="Aptos SemiBold" panose="020B0004020202020204" pitchFamily="34" charset="0"/>
                <a:ea typeface="DM Sans Medium" pitchFamily="34" charset="-122"/>
                <a:cs typeface="DM Sans Medium" pitchFamily="34" charset="-120"/>
              </a:rPr>
              <a:t>Software Tools &amp; Techniques</a:t>
            </a:r>
            <a:endParaRPr lang="en-US" sz="4800" b="1" dirty="0">
              <a:solidFill>
                <a:srgbClr val="F7F7F9"/>
              </a:solidFill>
              <a:latin typeface="Aptos SemiBold" panose="020B0004020202020204" pitchFamily="34" charset="0"/>
            </a:endParaRPr>
          </a:p>
        </p:txBody>
      </p:sp>
      <p:sp>
        <p:nvSpPr>
          <p:cNvPr id="4" name="Shape 1"/>
          <p:cNvSpPr/>
          <p:nvPr/>
        </p:nvSpPr>
        <p:spPr>
          <a:xfrm>
            <a:off x="726400" y="1824633"/>
            <a:ext cx="466963" cy="466963"/>
          </a:xfrm>
          <a:prstGeom prst="roundRect">
            <a:avLst>
              <a:gd name="adj" fmla="val 6668"/>
            </a:avLst>
          </a:prstGeom>
          <a:solidFill>
            <a:srgbClr val="4C5052"/>
          </a:solidFill>
          <a:ln/>
        </p:spPr>
        <p:txBody>
          <a:bodyPr/>
          <a:lstStyle/>
          <a:p>
            <a:endParaRPr lang="en-IT"/>
          </a:p>
        </p:txBody>
      </p:sp>
      <p:sp>
        <p:nvSpPr>
          <p:cNvPr id="5" name="Text 2"/>
          <p:cNvSpPr/>
          <p:nvPr/>
        </p:nvSpPr>
        <p:spPr>
          <a:xfrm>
            <a:off x="908804" y="1902381"/>
            <a:ext cx="102156"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1</a:t>
            </a:r>
            <a:endParaRPr lang="en-US" sz="2450" dirty="0"/>
          </a:p>
        </p:txBody>
      </p:sp>
      <p:sp>
        <p:nvSpPr>
          <p:cNvPr id="6" name="Text 3"/>
          <p:cNvSpPr/>
          <p:nvPr/>
        </p:nvSpPr>
        <p:spPr>
          <a:xfrm>
            <a:off x="1400889" y="1824633"/>
            <a:ext cx="2594491" cy="324207"/>
          </a:xfrm>
          <a:prstGeom prst="rect">
            <a:avLst/>
          </a:prstGeom>
          <a:noFill/>
          <a:ln/>
        </p:spPr>
        <p:txBody>
          <a:bodyPr wrap="none" lIns="0" tIns="0" rIns="0" bIns="0" rtlCol="0" anchor="t"/>
          <a:lstStyle/>
          <a:p>
            <a:pPr marL="0" indent="0">
              <a:lnSpc>
                <a:spcPts val="25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Aircrack-ng Suite</a:t>
            </a:r>
            <a:endParaRPr lang="en-US" sz="2300" b="1" dirty="0">
              <a:solidFill>
                <a:srgbClr val="F7F7F9"/>
              </a:solidFill>
              <a:latin typeface="Aptos SemiBold" panose="020B0004020202020204" pitchFamily="34" charset="0"/>
            </a:endParaRPr>
          </a:p>
        </p:txBody>
      </p:sp>
      <p:sp>
        <p:nvSpPr>
          <p:cNvPr id="7" name="Text 4"/>
          <p:cNvSpPr/>
          <p:nvPr/>
        </p:nvSpPr>
        <p:spPr>
          <a:xfrm>
            <a:off x="1400889" y="2273379"/>
            <a:ext cx="7016710" cy="663893"/>
          </a:xfrm>
          <a:prstGeom prst="rect">
            <a:avLst/>
          </a:prstGeom>
          <a:noFill/>
          <a:ln/>
        </p:spPr>
        <p:txBody>
          <a:bodyPr wrap="square" lIns="0" tIns="0" rIns="0" bIns="0" rtlCol="0" anchor="t"/>
          <a:lstStyle/>
          <a:p>
            <a:pPr marL="0" indent="0">
              <a:lnSpc>
                <a:spcPts val="2600"/>
              </a:lnSpc>
              <a:buNone/>
            </a:pPr>
            <a:r>
              <a:rPr lang="en-US" sz="1600" dirty="0">
                <a:solidFill>
                  <a:srgbClr val="F7F7F9"/>
                </a:solidFill>
                <a:latin typeface="Aptos" panose="020B0004020202020204" pitchFamily="34" charset="0"/>
                <a:ea typeface="Inter" pitchFamily="34" charset="-122"/>
                <a:cs typeface="Inter" pitchFamily="34" charset="-120"/>
              </a:rPr>
              <a:t>Comprehensive set of tools for assessing Wi-Fi network security, including WEP/WPA key cracking.</a:t>
            </a:r>
            <a:endParaRPr lang="en-US" sz="1600" dirty="0">
              <a:solidFill>
                <a:srgbClr val="F7F7F9"/>
              </a:solidFill>
              <a:latin typeface="Aptos" panose="020B0004020202020204" pitchFamily="34" charset="0"/>
            </a:endParaRPr>
          </a:p>
        </p:txBody>
      </p:sp>
      <p:sp>
        <p:nvSpPr>
          <p:cNvPr id="8" name="Shape 5"/>
          <p:cNvSpPr/>
          <p:nvPr/>
        </p:nvSpPr>
        <p:spPr>
          <a:xfrm>
            <a:off x="726400" y="3378279"/>
            <a:ext cx="466963" cy="466963"/>
          </a:xfrm>
          <a:prstGeom prst="roundRect">
            <a:avLst>
              <a:gd name="adj" fmla="val 6668"/>
            </a:avLst>
          </a:prstGeom>
          <a:solidFill>
            <a:srgbClr val="4C5052"/>
          </a:solidFill>
          <a:ln/>
        </p:spPr>
        <p:txBody>
          <a:bodyPr/>
          <a:lstStyle/>
          <a:p>
            <a:endParaRPr lang="en-IT"/>
          </a:p>
        </p:txBody>
      </p:sp>
      <p:sp>
        <p:nvSpPr>
          <p:cNvPr id="9" name="Text 6"/>
          <p:cNvSpPr/>
          <p:nvPr/>
        </p:nvSpPr>
        <p:spPr>
          <a:xfrm>
            <a:off x="869990" y="3456027"/>
            <a:ext cx="179665"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2</a:t>
            </a:r>
            <a:endParaRPr lang="en-US" sz="2450" dirty="0"/>
          </a:p>
        </p:txBody>
      </p:sp>
      <p:sp>
        <p:nvSpPr>
          <p:cNvPr id="10" name="Text 7"/>
          <p:cNvSpPr/>
          <p:nvPr/>
        </p:nvSpPr>
        <p:spPr>
          <a:xfrm>
            <a:off x="1400889" y="3378279"/>
            <a:ext cx="2594491" cy="324207"/>
          </a:xfrm>
          <a:prstGeom prst="rect">
            <a:avLst/>
          </a:prstGeom>
          <a:noFill/>
          <a:ln/>
        </p:spPr>
        <p:txBody>
          <a:bodyPr wrap="none" lIns="0" tIns="0" rIns="0" bIns="0" rtlCol="0" anchor="t"/>
          <a:lstStyle/>
          <a:p>
            <a:pPr marL="0" indent="0">
              <a:lnSpc>
                <a:spcPts val="25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Besside-ng</a:t>
            </a:r>
            <a:endParaRPr lang="en-US" sz="2300" b="1" dirty="0">
              <a:solidFill>
                <a:srgbClr val="F7F7F9"/>
              </a:solidFill>
              <a:latin typeface="Aptos SemiBold" panose="020B0004020202020204" pitchFamily="34" charset="0"/>
            </a:endParaRPr>
          </a:p>
        </p:txBody>
      </p:sp>
      <p:sp>
        <p:nvSpPr>
          <p:cNvPr id="11" name="Text 8"/>
          <p:cNvSpPr/>
          <p:nvPr/>
        </p:nvSpPr>
        <p:spPr>
          <a:xfrm>
            <a:off x="1400889" y="3827026"/>
            <a:ext cx="7016710" cy="663893"/>
          </a:xfrm>
          <a:prstGeom prst="rect">
            <a:avLst/>
          </a:prstGeom>
          <a:noFill/>
          <a:ln/>
        </p:spPr>
        <p:txBody>
          <a:bodyPr wrap="square" lIns="0" tIns="0" rIns="0" bIns="0" rtlCol="0" anchor="t"/>
          <a:lstStyle/>
          <a:p>
            <a:pPr marL="0" indent="0">
              <a:lnSpc>
                <a:spcPts val="2600"/>
              </a:lnSpc>
              <a:buNone/>
            </a:pPr>
            <a:r>
              <a:rPr lang="en-US" sz="1600" dirty="0">
                <a:solidFill>
                  <a:srgbClr val="F7F7F9"/>
                </a:solidFill>
                <a:latin typeface="Aptos" panose="020B0004020202020204" pitchFamily="34" charset="0"/>
                <a:ea typeface="Inter" pitchFamily="34" charset="-122"/>
                <a:cs typeface="Inter" pitchFamily="34" charset="-120"/>
              </a:rPr>
              <a:t>Automated tool for capturing WPA handshakes and cracking WEP keys on multiple networks simultaneously.</a:t>
            </a:r>
            <a:endParaRPr lang="en-US" sz="1600" dirty="0">
              <a:solidFill>
                <a:srgbClr val="F7F7F9"/>
              </a:solidFill>
              <a:latin typeface="Aptos" panose="020B0004020202020204" pitchFamily="34" charset="0"/>
            </a:endParaRPr>
          </a:p>
        </p:txBody>
      </p:sp>
      <p:sp>
        <p:nvSpPr>
          <p:cNvPr id="12" name="Shape 9"/>
          <p:cNvSpPr/>
          <p:nvPr/>
        </p:nvSpPr>
        <p:spPr>
          <a:xfrm>
            <a:off x="726400" y="4931926"/>
            <a:ext cx="466963" cy="466963"/>
          </a:xfrm>
          <a:prstGeom prst="roundRect">
            <a:avLst>
              <a:gd name="adj" fmla="val 6668"/>
            </a:avLst>
          </a:prstGeom>
          <a:solidFill>
            <a:srgbClr val="4C5052"/>
          </a:solidFill>
          <a:ln/>
        </p:spPr>
        <p:txBody>
          <a:bodyPr/>
          <a:lstStyle/>
          <a:p>
            <a:endParaRPr lang="en-IT"/>
          </a:p>
        </p:txBody>
      </p:sp>
      <p:sp>
        <p:nvSpPr>
          <p:cNvPr id="13" name="Text 10"/>
          <p:cNvSpPr/>
          <p:nvPr/>
        </p:nvSpPr>
        <p:spPr>
          <a:xfrm>
            <a:off x="867370" y="5009674"/>
            <a:ext cx="184904"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3</a:t>
            </a:r>
            <a:endParaRPr lang="en-US" sz="2450" dirty="0"/>
          </a:p>
        </p:txBody>
      </p:sp>
      <p:sp>
        <p:nvSpPr>
          <p:cNvPr id="14" name="Text 11"/>
          <p:cNvSpPr/>
          <p:nvPr/>
        </p:nvSpPr>
        <p:spPr>
          <a:xfrm>
            <a:off x="1400889" y="4931926"/>
            <a:ext cx="2594491" cy="324207"/>
          </a:xfrm>
          <a:prstGeom prst="rect">
            <a:avLst/>
          </a:prstGeom>
          <a:noFill/>
          <a:ln/>
        </p:spPr>
        <p:txBody>
          <a:bodyPr wrap="none" lIns="0" tIns="0" rIns="0" bIns="0" rtlCol="0" anchor="t"/>
          <a:lstStyle/>
          <a:p>
            <a:pPr marL="0" indent="0">
              <a:lnSpc>
                <a:spcPts val="25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Nmap</a:t>
            </a:r>
            <a:endParaRPr lang="en-US" sz="2300" b="1" dirty="0">
              <a:solidFill>
                <a:srgbClr val="F7F7F9"/>
              </a:solidFill>
              <a:latin typeface="Aptos SemiBold" panose="020B0004020202020204" pitchFamily="34" charset="0"/>
            </a:endParaRPr>
          </a:p>
        </p:txBody>
      </p:sp>
      <p:sp>
        <p:nvSpPr>
          <p:cNvPr id="15" name="Text 12"/>
          <p:cNvSpPr/>
          <p:nvPr/>
        </p:nvSpPr>
        <p:spPr>
          <a:xfrm>
            <a:off x="1400889" y="5380673"/>
            <a:ext cx="7016710" cy="663893"/>
          </a:xfrm>
          <a:prstGeom prst="rect">
            <a:avLst/>
          </a:prstGeom>
          <a:noFill/>
          <a:ln/>
        </p:spPr>
        <p:txBody>
          <a:bodyPr wrap="square" lIns="0" tIns="0" rIns="0" bIns="0" rtlCol="0" anchor="t"/>
          <a:lstStyle/>
          <a:p>
            <a:pPr marL="0" indent="0">
              <a:lnSpc>
                <a:spcPts val="2600"/>
              </a:lnSpc>
              <a:buNone/>
            </a:pPr>
            <a:r>
              <a:rPr lang="en-US" sz="1600" dirty="0">
                <a:solidFill>
                  <a:srgbClr val="F7F7F9"/>
                </a:solidFill>
                <a:latin typeface="Aptos" panose="020B0004020202020204" pitchFamily="34" charset="0"/>
                <a:ea typeface="Inter" pitchFamily="34" charset="-122"/>
                <a:cs typeface="Inter" pitchFamily="34" charset="-120"/>
              </a:rPr>
              <a:t>Powerful network scanner used for port discovery and vulnerability assessment of target networks.</a:t>
            </a:r>
            <a:endParaRPr lang="en-US" sz="1600" dirty="0">
              <a:solidFill>
                <a:srgbClr val="F7F7F9"/>
              </a:solidFill>
              <a:latin typeface="Aptos" panose="020B0004020202020204" pitchFamily="34" charset="0"/>
            </a:endParaRPr>
          </a:p>
        </p:txBody>
      </p:sp>
      <p:sp>
        <p:nvSpPr>
          <p:cNvPr id="16" name="Shape 13"/>
          <p:cNvSpPr/>
          <p:nvPr/>
        </p:nvSpPr>
        <p:spPr>
          <a:xfrm>
            <a:off x="726400" y="6485573"/>
            <a:ext cx="466963" cy="466963"/>
          </a:xfrm>
          <a:prstGeom prst="roundRect">
            <a:avLst>
              <a:gd name="adj" fmla="val 6668"/>
            </a:avLst>
          </a:prstGeom>
          <a:solidFill>
            <a:srgbClr val="4C5052"/>
          </a:solidFill>
          <a:ln/>
        </p:spPr>
        <p:txBody>
          <a:bodyPr/>
          <a:lstStyle/>
          <a:p>
            <a:endParaRPr lang="en-IT"/>
          </a:p>
        </p:txBody>
      </p:sp>
      <p:sp>
        <p:nvSpPr>
          <p:cNvPr id="17" name="Text 14"/>
          <p:cNvSpPr/>
          <p:nvPr/>
        </p:nvSpPr>
        <p:spPr>
          <a:xfrm>
            <a:off x="863203" y="6563320"/>
            <a:ext cx="193358" cy="311348"/>
          </a:xfrm>
          <a:prstGeom prst="rect">
            <a:avLst/>
          </a:prstGeom>
          <a:noFill/>
          <a:ln/>
        </p:spPr>
        <p:txBody>
          <a:bodyPr wrap="none" lIns="0" tIns="0" rIns="0" bIns="0" rtlCol="0" anchor="t"/>
          <a:lstStyle/>
          <a:p>
            <a:pPr marL="0" indent="0" algn="ctr">
              <a:lnSpc>
                <a:spcPts val="2450"/>
              </a:lnSpc>
              <a:buNone/>
            </a:pPr>
            <a:r>
              <a:rPr lang="en-US" sz="2450" dirty="0">
                <a:solidFill>
                  <a:srgbClr val="D6D9D7"/>
                </a:solidFill>
                <a:latin typeface="DM Sans Medium" pitchFamily="34" charset="0"/>
                <a:ea typeface="DM Sans Medium" pitchFamily="34" charset="-122"/>
                <a:cs typeface="DM Sans Medium" pitchFamily="34" charset="-120"/>
              </a:rPr>
              <a:t>4</a:t>
            </a:r>
            <a:endParaRPr lang="en-US" sz="2450" dirty="0"/>
          </a:p>
        </p:txBody>
      </p:sp>
      <p:sp>
        <p:nvSpPr>
          <p:cNvPr id="18" name="Text 15"/>
          <p:cNvSpPr/>
          <p:nvPr/>
        </p:nvSpPr>
        <p:spPr>
          <a:xfrm>
            <a:off x="1400889" y="6485573"/>
            <a:ext cx="2822734" cy="324207"/>
          </a:xfrm>
          <a:prstGeom prst="rect">
            <a:avLst/>
          </a:prstGeom>
          <a:noFill/>
          <a:ln/>
        </p:spPr>
        <p:txBody>
          <a:bodyPr wrap="none" lIns="0" tIns="0" rIns="0" bIns="0" rtlCol="0" anchor="t"/>
          <a:lstStyle/>
          <a:p>
            <a:pPr marL="0" indent="0">
              <a:lnSpc>
                <a:spcPts val="2550"/>
              </a:lnSpc>
              <a:buNone/>
            </a:pPr>
            <a:r>
              <a:rPr lang="en-US" sz="2300" b="1" dirty="0">
                <a:solidFill>
                  <a:srgbClr val="F7F7F9"/>
                </a:solidFill>
                <a:latin typeface="Aptos SemiBold" panose="020B0004020202020204" pitchFamily="34" charset="0"/>
                <a:ea typeface="DM Sans Medium" pitchFamily="34" charset="-122"/>
                <a:cs typeface="DM Sans Medium" pitchFamily="34" charset="-120"/>
              </a:rPr>
              <a:t>Custom Python Scripts</a:t>
            </a:r>
            <a:endParaRPr lang="en-US" sz="2300" b="1" dirty="0">
              <a:solidFill>
                <a:srgbClr val="F7F7F9"/>
              </a:solidFill>
              <a:latin typeface="Aptos SemiBold" panose="020B0004020202020204" pitchFamily="34" charset="0"/>
            </a:endParaRPr>
          </a:p>
        </p:txBody>
      </p:sp>
      <p:sp>
        <p:nvSpPr>
          <p:cNvPr id="19" name="Text 16"/>
          <p:cNvSpPr/>
          <p:nvPr/>
        </p:nvSpPr>
        <p:spPr>
          <a:xfrm>
            <a:off x="1400889" y="6934319"/>
            <a:ext cx="7016710" cy="663893"/>
          </a:xfrm>
          <a:prstGeom prst="rect">
            <a:avLst/>
          </a:prstGeom>
          <a:noFill/>
          <a:ln/>
        </p:spPr>
        <p:txBody>
          <a:bodyPr wrap="square" lIns="0" tIns="0" rIns="0" bIns="0" rtlCol="0" anchor="t"/>
          <a:lstStyle/>
          <a:p>
            <a:pPr marL="0" indent="0">
              <a:lnSpc>
                <a:spcPts val="2600"/>
              </a:lnSpc>
              <a:buNone/>
            </a:pPr>
            <a:r>
              <a:rPr lang="en-US" sz="1600" dirty="0">
                <a:solidFill>
                  <a:srgbClr val="F7F7F9"/>
                </a:solidFill>
                <a:latin typeface="Aptos" panose="020B0004020202020204" pitchFamily="34" charset="0"/>
                <a:ea typeface="Inter" pitchFamily="34" charset="-122"/>
                <a:cs typeface="Inter" pitchFamily="34" charset="-120"/>
              </a:rPr>
              <a:t>Developed to automate the testing process, coordinate hardware components, and manage data collection.</a:t>
            </a:r>
            <a:endParaRPr lang="en-US" sz="1600" dirty="0">
              <a:solidFill>
                <a:srgbClr val="F7F7F9"/>
              </a:solidFill>
              <a:latin typeface="Aptos" panose="020B0004020202020204" pitchFamily="34"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329</TotalTime>
  <Words>2300</Words>
  <Application>Microsoft Office PowerPoint</Application>
  <PresentationFormat>Personalizzato</PresentationFormat>
  <Paragraphs>234</Paragraphs>
  <Slides>15</Slides>
  <Notes>11</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15</vt:i4>
      </vt:variant>
    </vt:vector>
  </HeadingPairs>
  <TitlesOfParts>
    <vt:vector size="22" baseType="lpstr">
      <vt:lpstr>Aptos SemiBold</vt:lpstr>
      <vt:lpstr>Roboto</vt:lpstr>
      <vt:lpstr>Arial</vt:lpstr>
      <vt:lpstr>DM Sans Medium</vt:lpstr>
      <vt:lpstr>Aptos</vt:lpstr>
      <vt:lpstr>Inter</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LELLO MOLINARIO</cp:lastModifiedBy>
  <cp:revision>13</cp:revision>
  <dcterms:created xsi:type="dcterms:W3CDTF">2024-10-06T09:17:38Z</dcterms:created>
  <dcterms:modified xsi:type="dcterms:W3CDTF">2024-11-01T11:02:06Z</dcterms:modified>
</cp:coreProperties>
</file>